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62" r:id="rId4"/>
    <p:sldId id="260" r:id="rId5"/>
    <p:sldId id="264" r:id="rId6"/>
    <p:sldId id="274" r:id="rId7"/>
    <p:sldId id="276" r:id="rId8"/>
    <p:sldId id="278" r:id="rId9"/>
    <p:sldId id="272" r:id="rId10"/>
    <p:sldId id="285" r:id="rId11"/>
    <p:sldId id="273" r:id="rId12"/>
    <p:sldId id="265" r:id="rId13"/>
    <p:sldId id="270" r:id="rId14"/>
    <p:sldId id="286" r:id="rId15"/>
    <p:sldId id="284" r:id="rId16"/>
    <p:sldId id="277" r:id="rId17"/>
    <p:sldId id="281" r:id="rId18"/>
    <p:sldId id="279" r:id="rId19"/>
    <p:sldId id="280" r:id="rId20"/>
    <p:sldId id="282" r:id="rId21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A438"/>
    <a:srgbClr val="72A337"/>
    <a:srgbClr val="73B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41" autoAdjust="0"/>
  </p:normalViewPr>
  <p:slideViewPr>
    <p:cSldViewPr snapToGrid="0" snapToObjects="1">
      <p:cViewPr>
        <p:scale>
          <a:sx n="64" d="100"/>
          <a:sy n="64" d="100"/>
        </p:scale>
        <p:origin x="-1482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E68CE-55C7-544A-AE0B-18467B3A1400}" type="datetimeFigureOut">
              <a:rPr lang="it-IT" smtClean="0"/>
              <a:t>13/10/2016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A1626-42AF-9D45-962A-224B627F81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55492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A3033-18F7-B747-A48A-15C418CAC3EF}" type="datetimeFigureOut">
              <a:rPr lang="it-IT" smtClean="0"/>
              <a:t>13/10/2016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81250-1FA4-BC49-93C9-84BDC92654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83294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91810" y="2130426"/>
            <a:ext cx="7466390" cy="90548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91810" y="3100010"/>
            <a:ext cx="6400800" cy="41970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D6138B-1CB5-924D-8085-246A786E682A}" type="datetime1">
              <a:rPr lang="it-IT" smtClean="0"/>
              <a:t>13/10/2016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72961" y="6217255"/>
            <a:ext cx="568477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EF68AEA-A8C4-174E-8EFD-BEC55022C53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09195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87E412-91E6-3F4D-A2AE-51E66CFFDB23}" type="datetime1">
              <a:rPr lang="it-IT" smtClean="0"/>
              <a:t>13/10/2016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235856" y="6217255"/>
            <a:ext cx="437847" cy="365125"/>
          </a:xfrm>
          <a:prstGeom prst="rect">
            <a:avLst/>
          </a:prstGeom>
        </p:spPr>
        <p:txBody>
          <a:bodyPr/>
          <a:lstStyle/>
          <a:p>
            <a:fld id="{3EF68AEA-A8C4-174E-8EFD-BEC55022C5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333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0A77CF-3DC8-584E-98D1-24D50C7EED37}" type="datetime1">
              <a:rPr lang="it-IT" smtClean="0"/>
              <a:t>13/10/2016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235856" y="6217255"/>
            <a:ext cx="437847" cy="365125"/>
          </a:xfrm>
          <a:prstGeom prst="rect">
            <a:avLst/>
          </a:prstGeom>
        </p:spPr>
        <p:txBody>
          <a:bodyPr/>
          <a:lstStyle/>
          <a:p>
            <a:fld id="{3EF68AEA-A8C4-174E-8EFD-BEC55022C5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651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7C674F-BB57-AC49-B9A5-2EA0720F7A61}" type="datetime1">
              <a:rPr lang="it-IT" smtClean="0"/>
              <a:t>13/10/2016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83848" y="6217255"/>
            <a:ext cx="546703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7F7F7F"/>
                </a:solidFill>
              </a:defRPr>
            </a:lvl1pPr>
          </a:lstStyle>
          <a:p>
            <a:fld id="{3EF68AEA-A8C4-174E-8EFD-BEC55022C53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8569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786D2C-370C-BB4A-9A4F-26148618170F}" type="datetime1">
              <a:rPr lang="it-IT" smtClean="0"/>
              <a:t>13/10/2016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235856" y="6217255"/>
            <a:ext cx="437847" cy="365125"/>
          </a:xfrm>
          <a:prstGeom prst="rect">
            <a:avLst/>
          </a:prstGeom>
        </p:spPr>
        <p:txBody>
          <a:bodyPr/>
          <a:lstStyle/>
          <a:p>
            <a:fld id="{3EF68AEA-A8C4-174E-8EFD-BEC55022C5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01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18AC1C-285F-5347-9224-E8707CD7D477}" type="datetime1">
              <a:rPr lang="it-IT" smtClean="0"/>
              <a:t>13/10/2016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235856" y="6217255"/>
            <a:ext cx="437847" cy="365125"/>
          </a:xfrm>
          <a:prstGeom prst="rect">
            <a:avLst/>
          </a:prstGeom>
        </p:spPr>
        <p:txBody>
          <a:bodyPr/>
          <a:lstStyle/>
          <a:p>
            <a:fld id="{3EF68AEA-A8C4-174E-8EFD-BEC55022C5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6292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B44C64-7AD5-1943-B143-D814BDED8C17}" type="datetime1">
              <a:rPr lang="it-IT" smtClean="0"/>
              <a:t>13/10/2016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235856" y="6217255"/>
            <a:ext cx="437847" cy="365125"/>
          </a:xfrm>
          <a:prstGeom prst="rect">
            <a:avLst/>
          </a:prstGeom>
        </p:spPr>
        <p:txBody>
          <a:bodyPr/>
          <a:lstStyle/>
          <a:p>
            <a:fld id="{3EF68AEA-A8C4-174E-8EFD-BEC55022C5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066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6C9B9F-7F50-8142-BB0F-B97A09491D34}" type="datetime1">
              <a:rPr lang="it-IT" smtClean="0"/>
              <a:t>13/10/2016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235856" y="6217255"/>
            <a:ext cx="437847" cy="365125"/>
          </a:xfrm>
          <a:prstGeom prst="rect">
            <a:avLst/>
          </a:prstGeom>
        </p:spPr>
        <p:txBody>
          <a:bodyPr/>
          <a:lstStyle/>
          <a:p>
            <a:fld id="{3EF68AEA-A8C4-174E-8EFD-BEC55022C5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7181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CAD16A-F557-D24B-95EF-11757803F439}" type="datetime1">
              <a:rPr lang="it-IT" smtClean="0"/>
              <a:t>13/10/2016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235856" y="6217255"/>
            <a:ext cx="437847" cy="365125"/>
          </a:xfrm>
          <a:prstGeom prst="rect">
            <a:avLst/>
          </a:prstGeom>
        </p:spPr>
        <p:txBody>
          <a:bodyPr/>
          <a:lstStyle/>
          <a:p>
            <a:fld id="{3EF68AEA-A8C4-174E-8EFD-BEC55022C5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2809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479F7E-203B-A64A-8DA1-0515BC9AEC32}" type="datetime1">
              <a:rPr lang="it-IT" smtClean="0"/>
              <a:t>13/10/2016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235856" y="6217255"/>
            <a:ext cx="437847" cy="365125"/>
          </a:xfrm>
          <a:prstGeom prst="rect">
            <a:avLst/>
          </a:prstGeom>
        </p:spPr>
        <p:txBody>
          <a:bodyPr/>
          <a:lstStyle/>
          <a:p>
            <a:fld id="{3EF68AEA-A8C4-174E-8EFD-BEC55022C5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0172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3A4970-F3AB-B947-8910-F6CEB264E92A}" type="datetime1">
              <a:rPr lang="it-IT" smtClean="0"/>
              <a:t>13/10/2016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235856" y="6217255"/>
            <a:ext cx="437847" cy="365125"/>
          </a:xfrm>
          <a:prstGeom prst="rect">
            <a:avLst/>
          </a:prstGeom>
        </p:spPr>
        <p:txBody>
          <a:bodyPr/>
          <a:lstStyle/>
          <a:p>
            <a:fld id="{3EF68AEA-A8C4-174E-8EFD-BEC55022C5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2850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209524" y="274638"/>
            <a:ext cx="5612190" cy="711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09524" y="1600201"/>
            <a:ext cx="6773333" cy="4272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grpSp>
        <p:nvGrpSpPr>
          <p:cNvPr id="7" name="Gruppo 6"/>
          <p:cNvGrpSpPr/>
          <p:nvPr/>
        </p:nvGrpSpPr>
        <p:grpSpPr>
          <a:xfrm>
            <a:off x="1556659" y="6172061"/>
            <a:ext cx="7278913" cy="472384"/>
            <a:chOff x="601437" y="6086803"/>
            <a:chExt cx="7278913" cy="472384"/>
          </a:xfrm>
        </p:grpSpPr>
        <p:pic>
          <p:nvPicPr>
            <p:cNvPr id="8" name="Immagine 7" descr="LOGO-BRICKS.png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145"/>
            <a:stretch/>
          </p:blipFill>
          <p:spPr>
            <a:xfrm>
              <a:off x="601437" y="6086803"/>
              <a:ext cx="1441449" cy="472384"/>
            </a:xfrm>
            <a:prstGeom prst="rect">
              <a:avLst/>
            </a:prstGeom>
          </p:spPr>
        </p:pic>
        <p:sp>
          <p:nvSpPr>
            <p:cNvPr id="9" name="CasellaDiTesto 8"/>
            <p:cNvSpPr txBox="1"/>
            <p:nvPr/>
          </p:nvSpPr>
          <p:spPr>
            <a:xfrm>
              <a:off x="2504016" y="6328355"/>
              <a:ext cx="239485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dirty="0" smtClean="0">
                  <a:solidFill>
                    <a:srgbClr val="A6A6A6"/>
                  </a:solidFill>
                  <a:latin typeface="Arial"/>
                </a:rPr>
                <a:t>www.bricks.enea.it - </a:t>
              </a:r>
              <a:r>
                <a:rPr lang="it-IT" sz="900" dirty="0" err="1" smtClean="0">
                  <a:solidFill>
                    <a:srgbClr val="A6A6A6"/>
                  </a:solidFill>
                  <a:latin typeface="Arial"/>
                </a:rPr>
                <a:t>bricks.project@enea.it</a:t>
              </a:r>
              <a:endParaRPr lang="it-IT" sz="900" dirty="0">
                <a:solidFill>
                  <a:srgbClr val="A6A6A6"/>
                </a:solidFill>
                <a:latin typeface="Arial"/>
              </a:endParaRPr>
            </a:p>
          </p:txBody>
        </p:sp>
        <p:pic>
          <p:nvPicPr>
            <p:cNvPr id="10" name="Immagine 9" descr="europe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7650" y="6140544"/>
              <a:ext cx="2552700" cy="418643"/>
            </a:xfrm>
            <a:prstGeom prst="rect">
              <a:avLst/>
            </a:prstGeom>
          </p:spPr>
        </p:pic>
      </p:grpSp>
      <p:sp>
        <p:nvSpPr>
          <p:cNvPr id="13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72961" y="6217255"/>
            <a:ext cx="568477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EF68AEA-A8C4-174E-8EFD-BEC55022C53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5780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7AA438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qualicheck-platform.eu/" TargetMode="External"/><Relationship Id="rId2" Type="http://schemas.openxmlformats.org/officeDocument/2006/relationships/hyperlink" Target="http://www.bus-itown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uildupon.eu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bricks.project@enea.it" TargetMode="External"/><Relationship Id="rId2" Type="http://schemas.openxmlformats.org/officeDocument/2006/relationships/hyperlink" Target="http://www.bricks.enea.i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ownCloud/BRICKS/comunicazione/BRICKS%20(Building%20Refurbishment%20with%20Increased%20Competences%20Knowledge%20and%20Skills)-SD.mp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icks.enea.i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8AEA-A8C4-174E-8EFD-BEC55022C53C}" type="slidenum">
              <a:rPr lang="it-IT" smtClean="0"/>
              <a:pPr/>
              <a:t>1</a:t>
            </a:fld>
            <a:endParaRPr lang="it-IT" dirty="0"/>
          </a:p>
        </p:txBody>
      </p:sp>
      <p:pic>
        <p:nvPicPr>
          <p:cNvPr id="8" name="Immagine 7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04" y="905309"/>
            <a:ext cx="3301197" cy="163196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104606" y="2411662"/>
            <a:ext cx="6962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7AA438"/>
                </a:solidFill>
                <a:latin typeface="Arial"/>
              </a:rPr>
              <a:t>La certificazione degli operatori per</a:t>
            </a:r>
          </a:p>
          <a:p>
            <a:pPr algn="ctr"/>
            <a:r>
              <a:rPr lang="it-IT" sz="2800" b="1" dirty="0">
                <a:solidFill>
                  <a:srgbClr val="7AA438"/>
                </a:solidFill>
                <a:latin typeface="Arial"/>
              </a:rPr>
              <a:t>MIGLIORAMENTO DELLA PERFORMANCE</a:t>
            </a:r>
          </a:p>
          <a:p>
            <a:pPr algn="ctr"/>
            <a:r>
              <a:rPr lang="it-IT" sz="2800" b="1" dirty="0">
                <a:solidFill>
                  <a:srgbClr val="7AA438"/>
                </a:solidFill>
                <a:latin typeface="Arial"/>
              </a:rPr>
              <a:t>ENERGETICA</a:t>
            </a:r>
          </a:p>
          <a:p>
            <a:r>
              <a:rPr lang="it-IT" sz="4800" b="1" dirty="0" smtClean="0">
                <a:solidFill>
                  <a:srgbClr val="7AA438"/>
                </a:solidFill>
                <a:latin typeface="Arial"/>
              </a:rPr>
              <a:t>IL PROGETTO BRICKS</a:t>
            </a:r>
          </a:p>
        </p:txBody>
      </p:sp>
      <p:sp>
        <p:nvSpPr>
          <p:cNvPr id="3" name="Rettangolo 2"/>
          <p:cNvSpPr/>
          <p:nvPr/>
        </p:nvSpPr>
        <p:spPr>
          <a:xfrm>
            <a:off x="1516171" y="6129839"/>
            <a:ext cx="1516171" cy="5442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312826" y="5216577"/>
            <a:ext cx="2255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Anna Moreno</a:t>
            </a:r>
          </a:p>
          <a:p>
            <a:pPr algn="ctr"/>
            <a:r>
              <a:rPr lang="it-IT" dirty="0" smtClean="0"/>
              <a:t>ENEA 13 ottobre 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620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formazione in cantiere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8AEA-A8C4-174E-8EFD-BEC55022C53C}" type="slidenum">
              <a:rPr lang="it-IT" smtClean="0"/>
              <a:pPr/>
              <a:t>10</a:t>
            </a:fld>
            <a:endParaRPr lang="it-IT" dirty="0"/>
          </a:p>
        </p:txBody>
      </p:sp>
      <p:pic>
        <p:nvPicPr>
          <p:cNvPr id="5" name="image186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9" y="1184223"/>
            <a:ext cx="7375161" cy="454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3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2447925"/>
            <a:ext cx="13906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magin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641350"/>
            <a:ext cx="13620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magin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641350"/>
            <a:ext cx="14001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ttangolo 24"/>
          <p:cNvSpPr/>
          <p:nvPr/>
        </p:nvSpPr>
        <p:spPr>
          <a:xfrm>
            <a:off x="498475" y="4214813"/>
            <a:ext cx="1500188" cy="928687"/>
          </a:xfrm>
          <a:prstGeom prst="rect">
            <a:avLst/>
          </a:prstGeom>
          <a:solidFill>
            <a:srgbClr val="7075E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>
            <a:off x="2030413" y="779463"/>
            <a:ext cx="195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" name="CasellaDiTesto 9"/>
          <p:cNvSpPr txBox="1">
            <a:spLocks noChangeArrowheads="1"/>
          </p:cNvSpPr>
          <p:nvPr/>
        </p:nvSpPr>
        <p:spPr bwMode="auto">
          <a:xfrm>
            <a:off x="2000250" y="809625"/>
            <a:ext cx="257175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altLang="it-IT"/>
              <a:t>Corsi e-learning </a:t>
            </a:r>
            <a:br>
              <a:rPr lang="it-IT" altLang="it-IT"/>
            </a:br>
            <a:r>
              <a:rPr lang="it-IT" altLang="it-IT"/>
              <a:t>realizzati</a:t>
            </a:r>
          </a:p>
          <a:p>
            <a:pPr algn="ctr"/>
            <a:endParaRPr lang="it-IT" altLang="it-IT" sz="100"/>
          </a:p>
          <a:p>
            <a:r>
              <a:rPr lang="it-IT" altLang="it-IT" sz="3600"/>
              <a:t>9</a:t>
            </a:r>
          </a:p>
        </p:txBody>
      </p:sp>
      <p:cxnSp>
        <p:nvCxnSpPr>
          <p:cNvPr id="12" name="Connettore 1 11"/>
          <p:cNvCxnSpPr/>
          <p:nvPr/>
        </p:nvCxnSpPr>
        <p:spPr>
          <a:xfrm>
            <a:off x="6380956" y="997211"/>
            <a:ext cx="19573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1" name="CasellaDiTesto 12"/>
          <p:cNvSpPr txBox="1">
            <a:spLocks noChangeArrowheads="1"/>
          </p:cNvSpPr>
          <p:nvPr/>
        </p:nvSpPr>
        <p:spPr bwMode="auto">
          <a:xfrm>
            <a:off x="6372225" y="997211"/>
            <a:ext cx="200977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altLang="it-IT" dirty="0"/>
              <a:t>Moduli Didattici</a:t>
            </a:r>
          </a:p>
          <a:p>
            <a:endParaRPr lang="it-IT" altLang="it-IT" sz="1100" dirty="0"/>
          </a:p>
          <a:p>
            <a:r>
              <a:rPr lang="it-IT" altLang="it-IT" sz="3600" dirty="0"/>
              <a:t>55</a:t>
            </a:r>
            <a:endParaRPr lang="it-IT" altLang="it-IT" sz="3200" dirty="0"/>
          </a:p>
        </p:txBody>
      </p:sp>
      <p:cxnSp>
        <p:nvCxnSpPr>
          <p:cNvPr id="14" name="Connettore 1 13"/>
          <p:cNvCxnSpPr/>
          <p:nvPr/>
        </p:nvCxnSpPr>
        <p:spPr>
          <a:xfrm>
            <a:off x="2000250" y="2589213"/>
            <a:ext cx="19573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3" name="CasellaDiTesto 14"/>
          <p:cNvSpPr txBox="1">
            <a:spLocks noChangeArrowheads="1"/>
          </p:cNvSpPr>
          <p:nvPr/>
        </p:nvSpPr>
        <p:spPr bwMode="auto">
          <a:xfrm>
            <a:off x="2003425" y="2667000"/>
            <a:ext cx="200977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altLang="it-IT"/>
              <a:t>Lezioni e Unità</a:t>
            </a:r>
          </a:p>
          <a:p>
            <a:pPr algn="ctr"/>
            <a:endParaRPr lang="it-IT" altLang="it-IT" sz="900"/>
          </a:p>
          <a:p>
            <a:r>
              <a:rPr lang="it-IT" altLang="it-IT" sz="3600"/>
              <a:t>478</a:t>
            </a:r>
          </a:p>
        </p:txBody>
      </p:sp>
      <p:cxnSp>
        <p:nvCxnSpPr>
          <p:cNvPr id="23" name="Connettore 1 22"/>
          <p:cNvCxnSpPr/>
          <p:nvPr/>
        </p:nvCxnSpPr>
        <p:spPr>
          <a:xfrm>
            <a:off x="6408738" y="2589213"/>
            <a:ext cx="19558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5" name="CasellaDiTesto 23"/>
          <p:cNvSpPr txBox="1">
            <a:spLocks noChangeArrowheads="1"/>
          </p:cNvSpPr>
          <p:nvPr/>
        </p:nvSpPr>
        <p:spPr bwMode="auto">
          <a:xfrm>
            <a:off x="6357938" y="2595563"/>
            <a:ext cx="2500312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altLang="it-IT"/>
              <a:t>Test di autovalutazione intermedi</a:t>
            </a:r>
          </a:p>
          <a:p>
            <a:endParaRPr lang="it-IT" altLang="it-IT" sz="100"/>
          </a:p>
          <a:p>
            <a:r>
              <a:rPr lang="it-IT" altLang="it-IT" sz="3600"/>
              <a:t>152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500063" y="5214938"/>
            <a:ext cx="1785937" cy="1138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Ore di fruizione on </a:t>
            </a:r>
            <a:r>
              <a:rPr lang="it-IT" dirty="0" err="1"/>
              <a:t>line</a:t>
            </a:r>
            <a:endParaRPr lang="it-IT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/>
              <a:t>200</a:t>
            </a:r>
          </a:p>
        </p:txBody>
      </p:sp>
      <p:cxnSp>
        <p:nvCxnSpPr>
          <p:cNvPr id="26" name="Connettore 1 25"/>
          <p:cNvCxnSpPr/>
          <p:nvPr/>
        </p:nvCxnSpPr>
        <p:spPr>
          <a:xfrm rot="5400000">
            <a:off x="65087" y="5648326"/>
            <a:ext cx="8667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tangolo 28"/>
          <p:cNvSpPr/>
          <p:nvPr/>
        </p:nvSpPr>
        <p:spPr>
          <a:xfrm>
            <a:off x="2708275" y="4214813"/>
            <a:ext cx="1500188" cy="9286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0" name="CasellaDiTesto 29"/>
          <p:cNvSpPr txBox="1"/>
          <p:nvPr/>
        </p:nvSpPr>
        <p:spPr>
          <a:xfrm>
            <a:off x="2700338" y="5214938"/>
            <a:ext cx="1500187" cy="1138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Fonti tecniche consultate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/>
              <a:t>120</a:t>
            </a:r>
          </a:p>
        </p:txBody>
      </p:sp>
      <p:cxnSp>
        <p:nvCxnSpPr>
          <p:cNvPr id="32" name="Connettore 1 31"/>
          <p:cNvCxnSpPr/>
          <p:nvPr/>
        </p:nvCxnSpPr>
        <p:spPr>
          <a:xfrm rot="5400000">
            <a:off x="2279650" y="5648326"/>
            <a:ext cx="8667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tangolo 32"/>
          <p:cNvSpPr/>
          <p:nvPr/>
        </p:nvSpPr>
        <p:spPr>
          <a:xfrm>
            <a:off x="4929188" y="4214813"/>
            <a:ext cx="1500187" cy="928687"/>
          </a:xfrm>
          <a:prstGeom prst="rect">
            <a:avLst/>
          </a:prstGeom>
          <a:solidFill>
            <a:srgbClr val="3BB9B9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1" name="CasellaDiTesto 40"/>
          <p:cNvSpPr txBox="1"/>
          <p:nvPr/>
        </p:nvSpPr>
        <p:spPr>
          <a:xfrm>
            <a:off x="4929188" y="5214938"/>
            <a:ext cx="1730375" cy="1416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Tabelle, grafici, schemi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/>
              <a:t>600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cxnSp>
        <p:nvCxnSpPr>
          <p:cNvPr id="42" name="Connettore 1 41"/>
          <p:cNvCxnSpPr/>
          <p:nvPr/>
        </p:nvCxnSpPr>
        <p:spPr>
          <a:xfrm rot="5400000">
            <a:off x="4495800" y="5648326"/>
            <a:ext cx="8667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tangolo 42"/>
          <p:cNvSpPr/>
          <p:nvPr/>
        </p:nvSpPr>
        <p:spPr>
          <a:xfrm>
            <a:off x="7072313" y="4214813"/>
            <a:ext cx="1500187" cy="928687"/>
          </a:xfrm>
          <a:prstGeom prst="rect">
            <a:avLst/>
          </a:prstGeom>
          <a:solidFill>
            <a:srgbClr val="FFC332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7072313" y="5214938"/>
            <a:ext cx="1500187" cy="1416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Casi  studio e best </a:t>
            </a:r>
            <a:r>
              <a:rPr lang="it-IT" dirty="0" err="1"/>
              <a:t>practice</a:t>
            </a:r>
            <a:endParaRPr lang="it-IT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/>
              <a:t>45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cxnSp>
        <p:nvCxnSpPr>
          <p:cNvPr id="45" name="Connettore 1 44"/>
          <p:cNvCxnSpPr/>
          <p:nvPr/>
        </p:nvCxnSpPr>
        <p:spPr>
          <a:xfrm rot="5400000">
            <a:off x="6638925" y="5648326"/>
            <a:ext cx="8667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97" name="Immagin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4232275"/>
            <a:ext cx="89852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4232275"/>
            <a:ext cx="90328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Immagin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50" y="4194175"/>
            <a:ext cx="9271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0" name="Immagin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25" y="4281488"/>
            <a:ext cx="9255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1" name="Immagin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2419350"/>
            <a:ext cx="14192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itolo 1"/>
          <p:cNvSpPr>
            <a:spLocks noGrp="1"/>
          </p:cNvSpPr>
          <p:nvPr>
            <p:ph type="title"/>
          </p:nvPr>
        </p:nvSpPr>
        <p:spPr>
          <a:xfrm>
            <a:off x="1393031" y="0"/>
            <a:ext cx="5612190" cy="71112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200" dirty="0" smtClean="0"/>
              <a:t>I numeri dell’e-learning di BRICKS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393629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8AEA-A8C4-174E-8EFD-BEC55022C53C}" type="slidenum">
              <a:rPr lang="it-IT" smtClean="0"/>
              <a:t>12</a:t>
            </a:fld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94762" y="330200"/>
            <a:ext cx="4565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7AA438"/>
                </a:solidFill>
                <a:latin typeface="Arial"/>
                <a:cs typeface="Arial"/>
              </a:rPr>
              <a:t>Il policy paper</a:t>
            </a:r>
            <a:endParaRPr lang="it-IT" sz="2800" b="1" dirty="0">
              <a:solidFill>
                <a:srgbClr val="7AA438"/>
              </a:solidFill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074056" y="1138942"/>
            <a:ext cx="643473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 questi ultimi mesi si sta sottolineando così tanto l’importanza </a:t>
            </a:r>
            <a:r>
              <a:rPr lang="it-IT" dirty="0"/>
              <a:t>dell’efficienza energetica che ci siamo dimenticati  di far capire </a:t>
            </a:r>
            <a:r>
              <a:rPr lang="it-IT" dirty="0" smtClean="0"/>
              <a:t>che</a:t>
            </a:r>
          </a:p>
          <a:p>
            <a:pPr algn="ctr"/>
            <a:r>
              <a:rPr lang="it-IT" dirty="0" smtClean="0"/>
              <a:t> </a:t>
            </a:r>
            <a:r>
              <a:rPr lang="it-IT" sz="2800" b="1" dirty="0">
                <a:solidFill>
                  <a:srgbClr val="7AA438"/>
                </a:solidFill>
                <a:latin typeface="Arial"/>
                <a:cs typeface="Arial"/>
              </a:rPr>
              <a:t>efficienza energetica significa anche, se non soprattutto, </a:t>
            </a:r>
            <a:endParaRPr lang="it-IT" sz="2800" b="1" dirty="0" smtClean="0">
              <a:solidFill>
                <a:srgbClr val="7AA438"/>
              </a:solidFill>
              <a:latin typeface="Arial"/>
              <a:cs typeface="Arial"/>
            </a:endParaRPr>
          </a:p>
          <a:p>
            <a:pPr algn="ctr"/>
            <a:r>
              <a:rPr lang="it-IT" sz="2800" b="1" dirty="0" smtClean="0">
                <a:solidFill>
                  <a:srgbClr val="7AA438"/>
                </a:solidFill>
                <a:latin typeface="Arial"/>
                <a:cs typeface="Arial"/>
              </a:rPr>
              <a:t>il </a:t>
            </a:r>
            <a:r>
              <a:rPr lang="it-IT" sz="2800" b="1" u="sng" dirty="0">
                <a:solidFill>
                  <a:srgbClr val="7AA438"/>
                </a:solidFill>
                <a:latin typeface="Arial"/>
                <a:cs typeface="Arial"/>
              </a:rPr>
              <a:t>nostro benessere </a:t>
            </a:r>
            <a:r>
              <a:rPr lang="it-IT" sz="2800" b="1" dirty="0">
                <a:solidFill>
                  <a:srgbClr val="7AA438"/>
                </a:solidFill>
                <a:latin typeface="Arial"/>
                <a:cs typeface="Arial"/>
              </a:rPr>
              <a:t>e </a:t>
            </a:r>
            <a:endParaRPr lang="it-IT" sz="2800" b="1" dirty="0" smtClean="0">
              <a:solidFill>
                <a:srgbClr val="7AA438"/>
              </a:solidFill>
              <a:latin typeface="Arial"/>
              <a:cs typeface="Arial"/>
            </a:endParaRPr>
          </a:p>
          <a:p>
            <a:pPr algn="ctr"/>
            <a:r>
              <a:rPr lang="it-IT" sz="2800" b="1" dirty="0" smtClean="0">
                <a:solidFill>
                  <a:srgbClr val="7AA438"/>
                </a:solidFill>
                <a:latin typeface="Arial"/>
                <a:cs typeface="Arial"/>
              </a:rPr>
              <a:t>quello </a:t>
            </a:r>
            <a:r>
              <a:rPr lang="it-IT" sz="2800" b="1" dirty="0">
                <a:solidFill>
                  <a:srgbClr val="7AA438"/>
                </a:solidFill>
                <a:latin typeface="Arial"/>
                <a:cs typeface="Arial"/>
              </a:rPr>
              <a:t>del </a:t>
            </a:r>
            <a:r>
              <a:rPr lang="it-IT" sz="2800" b="1" u="sng" dirty="0">
                <a:solidFill>
                  <a:srgbClr val="7AA438"/>
                </a:solidFill>
                <a:latin typeface="Arial"/>
                <a:cs typeface="Arial"/>
              </a:rPr>
              <a:t>nostro pianeta</a:t>
            </a:r>
            <a:r>
              <a:rPr lang="it-IT" dirty="0"/>
              <a:t>. </a:t>
            </a:r>
            <a:endParaRPr lang="it-IT" dirty="0" smtClean="0"/>
          </a:p>
          <a:p>
            <a:r>
              <a:rPr lang="it-IT" dirty="0" smtClean="0"/>
              <a:t>Vivere </a:t>
            </a:r>
            <a:r>
              <a:rPr lang="it-IT" dirty="0"/>
              <a:t>in una casa più efficiente significa vivere in condizioni di temperatura e umidità e ricambi d’aria ottimali durante tutto l’anno riducendo la possibilità di malattie o disagi ed aumentando il nostro rendimento a scuola, a lavoro, a casa.</a:t>
            </a:r>
          </a:p>
          <a:p>
            <a:r>
              <a:rPr lang="it-IT" dirty="0"/>
              <a:t> </a:t>
            </a:r>
          </a:p>
          <a:p>
            <a:r>
              <a:rPr lang="it-IT" dirty="0" smtClean="0"/>
              <a:t>Il policy paper intende coinvolgere </a:t>
            </a:r>
            <a:r>
              <a:rPr lang="it-IT" dirty="0"/>
              <a:t>il numero più alto di interlocutori di settore, interfacce istituzionali, semplici e cittadini, </a:t>
            </a:r>
            <a:r>
              <a:rPr lang="it-IT" dirty="0" smtClean="0"/>
              <a:t>affinché tutti siano </a:t>
            </a:r>
          </a:p>
          <a:p>
            <a:pPr algn="ctr"/>
            <a:r>
              <a:rPr lang="it-IT" sz="2800" b="1" dirty="0" smtClean="0">
                <a:solidFill>
                  <a:srgbClr val="7AA438"/>
                </a:solidFill>
                <a:latin typeface="Arial"/>
                <a:cs typeface="Arial"/>
              </a:rPr>
              <a:t>proattivi </a:t>
            </a:r>
            <a:r>
              <a:rPr lang="it-IT" sz="2800" b="1" dirty="0">
                <a:solidFill>
                  <a:srgbClr val="7AA438"/>
                </a:solidFill>
                <a:latin typeface="Arial"/>
                <a:cs typeface="Arial"/>
              </a:rPr>
              <a:t>e non passivi. </a:t>
            </a:r>
          </a:p>
        </p:txBody>
      </p:sp>
    </p:spTree>
    <p:extLst>
      <p:ext uri="{BB962C8B-B14F-4D97-AF65-F5344CB8AC3E}">
        <p14:creationId xmlns:p14="http://schemas.microsoft.com/office/powerpoint/2010/main" val="81920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8AEA-A8C4-174E-8EFD-BEC55022C53C}" type="slidenum">
              <a:rPr lang="it-IT" smtClean="0"/>
              <a:t>13</a:t>
            </a:fld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94762" y="330200"/>
            <a:ext cx="5527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7AA438"/>
                </a:solidFill>
                <a:latin typeface="Arial"/>
                <a:cs typeface="Arial"/>
              </a:rPr>
              <a:t>IL MODELLO DI DIFFUSIONE</a:t>
            </a:r>
            <a:endParaRPr lang="it-IT" sz="2800" b="1" dirty="0">
              <a:solidFill>
                <a:srgbClr val="7AA438"/>
              </a:solidFill>
              <a:latin typeface="Arial"/>
              <a:cs typeface="Arial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82813" y="4730814"/>
            <a:ext cx="7397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/>
              <a:t>Il modello BRICKS prevede che le </a:t>
            </a:r>
            <a:r>
              <a:rPr lang="it-IT" sz="1600" b="1" dirty="0" smtClean="0">
                <a:solidFill>
                  <a:srgbClr val="7AA438"/>
                </a:solidFill>
              </a:rPr>
              <a:t>REGIONI ITALIANE</a:t>
            </a:r>
            <a:r>
              <a:rPr lang="it-IT" sz="1600" dirty="0" smtClean="0"/>
              <a:t>, </a:t>
            </a:r>
            <a:r>
              <a:rPr lang="it-IT" sz="1600" dirty="0"/>
              <a:t>come partner associati, </a:t>
            </a:r>
            <a:r>
              <a:rPr lang="it-IT" sz="1600" dirty="0" smtClean="0"/>
              <a:t>siano </a:t>
            </a:r>
            <a:r>
              <a:rPr lang="it-IT" sz="1600" b="1" dirty="0" smtClean="0">
                <a:solidFill>
                  <a:srgbClr val="7AA438"/>
                </a:solidFill>
              </a:rPr>
              <a:t>DIRETTAMENTE COINVOLTE</a:t>
            </a:r>
            <a:r>
              <a:rPr lang="it-IT" sz="1600" dirty="0" smtClean="0"/>
              <a:t> </a:t>
            </a:r>
            <a:r>
              <a:rPr lang="it-IT" sz="1600" dirty="0"/>
              <a:t>nell’implementazione delle azioni sperimentali anche attraverso la collaborazione con gli stakeholder regionali per le dovute integrazioni </a:t>
            </a:r>
            <a:r>
              <a:rPr lang="it-IT" sz="1600" dirty="0" smtClean="0"/>
              <a:t>e/o </a:t>
            </a:r>
            <a:r>
              <a:rPr lang="it-IT" sz="1600" dirty="0"/>
              <a:t>modifiche che tengano conto delle esigenze del proprio territorio.</a:t>
            </a:r>
          </a:p>
        </p:txBody>
      </p:sp>
      <p:pic>
        <p:nvPicPr>
          <p:cNvPr id="4" name="Immagine 3" descr="MODELL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311" y="1312765"/>
            <a:ext cx="5889740" cy="334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8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Networking in Europa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44380" y="1259174"/>
            <a:ext cx="7038477" cy="4958081"/>
          </a:xfrm>
        </p:spPr>
        <p:txBody>
          <a:bodyPr>
            <a:normAutofit fontScale="85000" lnSpcReduction="10000"/>
          </a:bodyPr>
          <a:lstStyle/>
          <a:p>
            <a:r>
              <a:rPr lang="it-IT" dirty="0" smtClean="0"/>
              <a:t>i-TOWN: le figure professionali proposte da FORMEDIL </a:t>
            </a:r>
            <a:r>
              <a:rPr lang="it-IT" dirty="0" smtClean="0">
                <a:hlinkClick r:id="rId2"/>
              </a:rPr>
              <a:t>www.</a:t>
            </a:r>
            <a:r>
              <a:rPr lang="it-IT" b="1" dirty="0" smtClean="0">
                <a:hlinkClick r:id="rId2"/>
              </a:rPr>
              <a:t>bus</a:t>
            </a:r>
            <a:r>
              <a:rPr lang="it-IT" dirty="0" smtClean="0">
                <a:hlinkClick r:id="rId2"/>
              </a:rPr>
              <a:t>-</a:t>
            </a:r>
            <a:r>
              <a:rPr lang="it-IT" b="1" dirty="0" smtClean="0">
                <a:hlinkClick r:id="rId2"/>
              </a:rPr>
              <a:t>itown</a:t>
            </a:r>
            <a:r>
              <a:rPr lang="it-IT" dirty="0" smtClean="0">
                <a:hlinkClick r:id="rId2"/>
              </a:rPr>
              <a:t>.eu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Qualicheck</a:t>
            </a:r>
            <a:r>
              <a:rPr lang="it-IT" dirty="0" smtClean="0"/>
              <a:t>: La Performance Energetica degli edifici e la qualità degli interventi </a:t>
            </a:r>
            <a:r>
              <a:rPr lang="it-IT" dirty="0" smtClean="0">
                <a:hlinkClick r:id="rId3"/>
              </a:rPr>
              <a:t>http://</a:t>
            </a:r>
            <a:r>
              <a:rPr lang="it-IT" b="1" dirty="0" smtClean="0">
                <a:hlinkClick r:id="rId3"/>
              </a:rPr>
              <a:t>qualicheck</a:t>
            </a:r>
            <a:r>
              <a:rPr lang="it-IT" dirty="0" smtClean="0">
                <a:hlinkClick r:id="rId3"/>
              </a:rPr>
              <a:t>-platform.eu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Build</a:t>
            </a:r>
            <a:r>
              <a:rPr lang="it-IT" dirty="0" smtClean="0"/>
              <a:t> </a:t>
            </a:r>
            <a:r>
              <a:rPr lang="it-IT" dirty="0" err="1" smtClean="0"/>
              <a:t>Upon</a:t>
            </a:r>
            <a:r>
              <a:rPr lang="it-IT" dirty="0" smtClean="0"/>
              <a:t>: valorizzare a capitalizzare i risultati ottenuti a livello internazionale per intervenire sulla riqualificazione profonda degli edifici coinvolgendo tutti gli stakeholder a livello europeo e nazionale </a:t>
            </a:r>
            <a:r>
              <a:rPr lang="it-IT" dirty="0" smtClean="0">
                <a:hlinkClick r:id="rId4"/>
              </a:rPr>
              <a:t>http://</a:t>
            </a:r>
            <a:r>
              <a:rPr lang="it-IT" b="1" dirty="0" smtClean="0">
                <a:hlinkClick r:id="rId4"/>
              </a:rPr>
              <a:t>buildupon</a:t>
            </a:r>
            <a:r>
              <a:rPr lang="it-IT" dirty="0" smtClean="0">
                <a:hlinkClick r:id="rId4"/>
              </a:rPr>
              <a:t>.eu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8AEA-A8C4-174E-8EFD-BEC55022C53C}" type="slidenum">
              <a:rPr lang="it-IT" smtClean="0"/>
              <a:pPr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115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Trend futuri provenienti dall’Europa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“</a:t>
            </a:r>
            <a:r>
              <a:rPr lang="it-IT" sz="3300" dirty="0" err="1">
                <a:solidFill>
                  <a:srgbClr val="7AA438"/>
                </a:solidFill>
                <a:cs typeface="Arial"/>
              </a:rPr>
              <a:t>Mutual</a:t>
            </a:r>
            <a:r>
              <a:rPr lang="it-IT" sz="3300" dirty="0">
                <a:solidFill>
                  <a:srgbClr val="7AA438"/>
                </a:solidFill>
                <a:cs typeface="Arial"/>
              </a:rPr>
              <a:t> </a:t>
            </a:r>
            <a:r>
              <a:rPr lang="it-IT" sz="3300" dirty="0" err="1">
                <a:solidFill>
                  <a:srgbClr val="7AA438"/>
                </a:solidFill>
                <a:cs typeface="Arial"/>
              </a:rPr>
              <a:t>recognition</a:t>
            </a:r>
            <a:r>
              <a:rPr lang="it-IT" sz="3300" dirty="0">
                <a:solidFill>
                  <a:srgbClr val="7AA438"/>
                </a:solidFill>
                <a:cs typeface="Arial"/>
              </a:rPr>
              <a:t> of </a:t>
            </a:r>
            <a:r>
              <a:rPr lang="it-IT" sz="3300" dirty="0" err="1">
                <a:solidFill>
                  <a:srgbClr val="7AA438"/>
                </a:solidFill>
                <a:cs typeface="Arial"/>
              </a:rPr>
              <a:t>skills</a:t>
            </a:r>
            <a:r>
              <a:rPr lang="it-IT" dirty="0" smtClean="0"/>
              <a:t>” per fare in modo che ci sia una reale libera circolazione dei lavoratori edili in Europa</a:t>
            </a:r>
          </a:p>
          <a:p>
            <a:r>
              <a:rPr lang="it-IT" dirty="0" smtClean="0"/>
              <a:t>“</a:t>
            </a:r>
            <a:r>
              <a:rPr lang="it-IT" sz="3300" dirty="0">
                <a:solidFill>
                  <a:srgbClr val="7AA438"/>
                </a:solidFill>
                <a:cs typeface="Arial"/>
              </a:rPr>
              <a:t>Cross-</a:t>
            </a:r>
            <a:r>
              <a:rPr lang="it-IT" sz="3300" dirty="0" err="1">
                <a:solidFill>
                  <a:srgbClr val="7AA438"/>
                </a:solidFill>
                <a:cs typeface="Arial"/>
              </a:rPr>
              <a:t>craft</a:t>
            </a:r>
            <a:r>
              <a:rPr lang="it-IT" sz="3300" dirty="0">
                <a:solidFill>
                  <a:srgbClr val="7AA438"/>
                </a:solidFill>
                <a:cs typeface="Arial"/>
              </a:rPr>
              <a:t> </a:t>
            </a:r>
            <a:r>
              <a:rPr lang="it-IT" sz="3300" dirty="0" err="1">
                <a:solidFill>
                  <a:srgbClr val="7AA438"/>
                </a:solidFill>
                <a:cs typeface="Arial"/>
              </a:rPr>
              <a:t>understanding</a:t>
            </a:r>
            <a:r>
              <a:rPr lang="it-IT" dirty="0" smtClean="0"/>
              <a:t>” per evitare che il lavoro svolto da operai e tecnici «improvvisati» rovini il lavoro degli altri</a:t>
            </a:r>
          </a:p>
          <a:p>
            <a:r>
              <a:rPr lang="it-IT" dirty="0" smtClean="0"/>
              <a:t>“</a:t>
            </a:r>
            <a:r>
              <a:rPr lang="it-IT" sz="3300" dirty="0">
                <a:solidFill>
                  <a:srgbClr val="7AA438"/>
                </a:solidFill>
                <a:cs typeface="Arial"/>
              </a:rPr>
              <a:t>Building Information </a:t>
            </a:r>
            <a:r>
              <a:rPr lang="it-IT" sz="3300" dirty="0" err="1">
                <a:solidFill>
                  <a:srgbClr val="7AA438"/>
                </a:solidFill>
                <a:cs typeface="Arial"/>
              </a:rPr>
              <a:t>modelling</a:t>
            </a:r>
            <a:r>
              <a:rPr lang="it-IT" dirty="0" smtClean="0"/>
              <a:t>” (</a:t>
            </a:r>
            <a:r>
              <a:rPr lang="it-IT" dirty="0"/>
              <a:t>BIM</a:t>
            </a:r>
            <a:r>
              <a:rPr lang="it-IT" dirty="0" smtClean="0"/>
              <a:t>) per portare innovazione in tutta la filiera edile realizzando e </a:t>
            </a:r>
            <a:r>
              <a:rPr lang="it-IT" dirty="0" smtClean="0"/>
              <a:t>riqualificando </a:t>
            </a:r>
            <a:r>
              <a:rPr lang="it-IT" dirty="0" smtClean="0"/>
              <a:t>edifici con minor costi, in minor tempo e con qualità maggiore!!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8AEA-A8C4-174E-8EFD-BEC55022C53C}" type="slidenum">
              <a:rPr lang="it-IT" smtClean="0"/>
              <a:pPr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2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09523" y="274638"/>
            <a:ext cx="5865833" cy="71112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Cosa è il Building Information </a:t>
            </a:r>
            <a:r>
              <a:rPr lang="it-IT" dirty="0" err="1" smtClean="0"/>
              <a:t>Modeling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8AEA-A8C4-174E-8EFD-BEC55022C53C}" type="slidenum">
              <a:rPr lang="it-IT" smtClean="0"/>
              <a:pPr/>
              <a:t>16</a:t>
            </a:fld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458" y="1115390"/>
            <a:ext cx="7734542" cy="570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8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Perché è così difficile diffondere il BIM?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8AEA-A8C4-174E-8EFD-BEC55022C53C}" type="slidenum">
              <a:rPr lang="it-IT" smtClean="0"/>
              <a:pPr/>
              <a:t>17</a:t>
            </a:fld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37" y="1543987"/>
            <a:ext cx="8187604" cy="38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23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BIM non è solo 3D!!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8AEA-A8C4-174E-8EFD-BEC55022C53C}" type="slidenum">
              <a:rPr lang="it-IT" smtClean="0"/>
              <a:pPr/>
              <a:t>18</a:t>
            </a:fld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997" y="1219514"/>
            <a:ext cx="6661063" cy="483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80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Tutta la filiera edile deve innovarsi altrimenti non serve a molto …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8AEA-A8C4-174E-8EFD-BEC55022C53C}" type="slidenum">
              <a:rPr lang="it-IT" smtClean="0"/>
              <a:pPr/>
              <a:t>19</a:t>
            </a:fld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38" y="1952624"/>
            <a:ext cx="7141391" cy="375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0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8AEA-A8C4-174E-8EFD-BEC55022C53C}" type="slidenum">
              <a:rPr lang="it-IT" smtClean="0"/>
              <a:t>2</a:t>
            </a:fld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094763" y="1076528"/>
            <a:ext cx="68554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7AA438"/>
                </a:solidFill>
              </a:rPr>
              <a:t>BRICKS è la seconda fase di BUILD UP </a:t>
            </a:r>
            <a:r>
              <a:rPr lang="it-IT" sz="1600" b="1" dirty="0" err="1">
                <a:solidFill>
                  <a:srgbClr val="7AA438"/>
                </a:solidFill>
              </a:rPr>
              <a:t>Skills</a:t>
            </a:r>
            <a:r>
              <a:rPr lang="it-IT" sz="1600" b="1" dirty="0">
                <a:solidFill>
                  <a:srgbClr val="7AA438"/>
                </a:solidFill>
              </a:rPr>
              <a:t> , </a:t>
            </a:r>
            <a:r>
              <a:rPr lang="it-IT" sz="1600" dirty="0" smtClean="0">
                <a:solidFill>
                  <a:srgbClr val="000000"/>
                </a:solidFill>
              </a:rPr>
              <a:t>un </a:t>
            </a:r>
            <a:r>
              <a:rPr lang="it-IT" sz="1600" dirty="0">
                <a:solidFill>
                  <a:srgbClr val="000000"/>
                </a:solidFill>
              </a:rPr>
              <a:t>progetto europeo co-finanziato </a:t>
            </a:r>
            <a:r>
              <a:rPr lang="it-IT" sz="1600" dirty="0" smtClean="0">
                <a:solidFill>
                  <a:srgbClr val="000000"/>
                </a:solidFill>
              </a:rPr>
              <a:t>dal programma </a:t>
            </a:r>
            <a:r>
              <a:rPr lang="it-IT" sz="1600" dirty="0" err="1" smtClean="0">
                <a:solidFill>
                  <a:srgbClr val="000000"/>
                </a:solidFill>
              </a:rPr>
              <a:t>Intelligent</a:t>
            </a:r>
            <a:r>
              <a:rPr lang="it-IT" sz="1600" dirty="0" smtClean="0">
                <a:solidFill>
                  <a:srgbClr val="000000"/>
                </a:solidFill>
              </a:rPr>
              <a:t> </a:t>
            </a:r>
            <a:r>
              <a:rPr lang="it-IT" sz="1600" dirty="0">
                <a:solidFill>
                  <a:srgbClr val="000000"/>
                </a:solidFill>
              </a:rPr>
              <a:t>Energy Europe (IEE), </a:t>
            </a:r>
            <a:r>
              <a:rPr lang="it-IT" sz="1600" dirty="0" smtClean="0">
                <a:solidFill>
                  <a:srgbClr val="000000"/>
                </a:solidFill>
              </a:rPr>
              <a:t>coordinato dall’ENEA e al </a:t>
            </a:r>
            <a:r>
              <a:rPr lang="it-IT" sz="1600" dirty="0">
                <a:solidFill>
                  <a:srgbClr val="000000"/>
                </a:solidFill>
              </a:rPr>
              <a:t>quale partecipano </a:t>
            </a:r>
            <a:r>
              <a:rPr lang="it-IT" sz="1600" b="1" dirty="0">
                <a:solidFill>
                  <a:srgbClr val="7AA438"/>
                </a:solidFill>
              </a:rPr>
              <a:t>15 organismi </a:t>
            </a:r>
            <a:r>
              <a:rPr lang="it-IT" sz="1600" b="1" dirty="0" smtClean="0">
                <a:solidFill>
                  <a:srgbClr val="7AA438"/>
                </a:solidFill>
              </a:rPr>
              <a:t>nazionali.</a:t>
            </a:r>
            <a:endParaRPr lang="it-IT" sz="1600" b="1" dirty="0">
              <a:solidFill>
                <a:srgbClr val="7AA438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62" y="2291057"/>
            <a:ext cx="7088414" cy="3292788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094762" y="336413"/>
            <a:ext cx="4565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7AA438"/>
                </a:solidFill>
                <a:latin typeface="Arial"/>
              </a:rPr>
              <a:t>CHI È BRICKS</a:t>
            </a:r>
            <a:endParaRPr lang="it-IT" sz="2800" b="1" dirty="0">
              <a:solidFill>
                <a:srgbClr val="7AA438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273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Fare parte delle community per crescere insieme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 smtClean="0"/>
              <a:t>Per diventare partner associati compilare la richiesta che si trova sul sito </a:t>
            </a:r>
            <a:r>
              <a:rPr lang="it-IT" dirty="0" smtClean="0">
                <a:hlinkClick r:id="rId2"/>
              </a:rPr>
              <a:t>www.bricks.enea.it</a:t>
            </a:r>
            <a:endParaRPr lang="it-IT" dirty="0" smtClean="0"/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Contatti: </a:t>
            </a:r>
            <a:r>
              <a:rPr lang="it-IT" dirty="0" smtClean="0">
                <a:hlinkClick r:id="rId3"/>
              </a:rPr>
              <a:t>bricks.project@enea.it</a:t>
            </a: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Telefono: 06 </a:t>
            </a:r>
            <a:r>
              <a:rPr lang="it-IT" dirty="0"/>
              <a:t>30486474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8AEA-A8C4-174E-8EFD-BEC55022C53C}" type="slidenum">
              <a:rPr lang="it-IT" smtClean="0"/>
              <a:pPr/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26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8AEA-A8C4-174E-8EFD-BEC55022C53C}" type="slidenum">
              <a:rPr lang="it-IT" smtClean="0"/>
              <a:t>3</a:t>
            </a:fld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94762" y="330200"/>
            <a:ext cx="4565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7AA438"/>
                </a:solidFill>
                <a:latin typeface="Arial"/>
              </a:rPr>
              <a:t>PARTNER ASSOCIATI</a:t>
            </a:r>
            <a:endParaRPr lang="it-IT" sz="2800" b="1" dirty="0">
              <a:solidFill>
                <a:srgbClr val="7AA438"/>
              </a:solidFill>
              <a:latin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328830" y="1759948"/>
            <a:ext cx="4332147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000000"/>
                </a:solidFill>
              </a:rPr>
              <a:t>La lista dei partner </a:t>
            </a:r>
            <a:r>
              <a:rPr lang="it-IT" sz="2800" dirty="0">
                <a:solidFill>
                  <a:srgbClr val="000000"/>
                </a:solidFill>
              </a:rPr>
              <a:t>associati, </a:t>
            </a:r>
            <a:r>
              <a:rPr lang="it-IT" sz="2800" dirty="0" smtClean="0">
                <a:solidFill>
                  <a:srgbClr val="000000"/>
                </a:solidFill>
              </a:rPr>
              <a:t>vede al momento </a:t>
            </a:r>
            <a:br>
              <a:rPr lang="it-IT" sz="2800" dirty="0" smtClean="0">
                <a:solidFill>
                  <a:srgbClr val="000000"/>
                </a:solidFill>
              </a:rPr>
            </a:br>
            <a:r>
              <a:rPr lang="it-IT" sz="2800" dirty="0" smtClean="0">
                <a:solidFill>
                  <a:srgbClr val="000000"/>
                </a:solidFill>
              </a:rPr>
              <a:t>71 adesioni ed è aperta </a:t>
            </a:r>
            <a:r>
              <a:rPr lang="it-IT" sz="2800" dirty="0">
                <a:solidFill>
                  <a:srgbClr val="000000"/>
                </a:solidFill>
              </a:rPr>
              <a:t>ad ulteriori </a:t>
            </a:r>
            <a:r>
              <a:rPr lang="it-IT" sz="2800" dirty="0" smtClean="0">
                <a:solidFill>
                  <a:srgbClr val="000000"/>
                </a:solidFill>
              </a:rPr>
              <a:t>partner</a:t>
            </a:r>
            <a:endParaRPr lang="it-IT" sz="2800" dirty="0">
              <a:solidFill>
                <a:srgbClr val="000000"/>
              </a:solidFill>
            </a:endParaRPr>
          </a:p>
        </p:txBody>
      </p:sp>
      <p:grpSp>
        <p:nvGrpSpPr>
          <p:cNvPr id="8" name="Group 722"/>
          <p:cNvGrpSpPr>
            <a:grpSpLocks/>
          </p:cNvGrpSpPr>
          <p:nvPr/>
        </p:nvGrpSpPr>
        <p:grpSpPr bwMode="auto">
          <a:xfrm>
            <a:off x="1514746" y="1116375"/>
            <a:ext cx="3821430" cy="5303083"/>
            <a:chOff x="1420" y="449"/>
            <a:chExt cx="8839" cy="10859"/>
          </a:xfrm>
        </p:grpSpPr>
        <p:sp>
          <p:nvSpPr>
            <p:cNvPr id="9" name="Rectangle 779"/>
            <p:cNvSpPr>
              <a:spLocks noChangeArrowheads="1"/>
            </p:cNvSpPr>
            <p:nvPr/>
          </p:nvSpPr>
          <p:spPr bwMode="auto">
            <a:xfrm>
              <a:off x="1420" y="1800"/>
              <a:ext cx="219" cy="219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pic>
          <p:nvPicPr>
            <p:cNvPr id="10" name="Picture 77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0" y="449"/>
              <a:ext cx="5678" cy="6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777"/>
            <p:cNvSpPr>
              <a:spLocks/>
            </p:cNvSpPr>
            <p:nvPr/>
          </p:nvSpPr>
          <p:spPr bwMode="auto">
            <a:xfrm>
              <a:off x="1420" y="674"/>
              <a:ext cx="6540" cy="10633"/>
            </a:xfrm>
            <a:custGeom>
              <a:avLst/>
              <a:gdLst>
                <a:gd name="T0" fmla="+- 0 1926 1420"/>
                <a:gd name="T1" fmla="*/ T0 w 6540"/>
                <a:gd name="T2" fmla="+- 0 3707 674"/>
                <a:gd name="T3" fmla="*/ 3707 h 10633"/>
                <a:gd name="T4" fmla="+- 0 1707 1420"/>
                <a:gd name="T5" fmla="*/ T4 w 6540"/>
                <a:gd name="T6" fmla="+- 0 2019 674"/>
                <a:gd name="T7" fmla="*/ 2019 h 10633"/>
                <a:gd name="T8" fmla="+- 0 1995 1420"/>
                <a:gd name="T9" fmla="*/ T8 w 6540"/>
                <a:gd name="T10" fmla="+- 0 3770 674"/>
                <a:gd name="T11" fmla="*/ 3770 h 10633"/>
                <a:gd name="T12" fmla="+- 0 2214 1420"/>
                <a:gd name="T13" fmla="*/ T12 w 6540"/>
                <a:gd name="T14" fmla="+- 0 3207 674"/>
                <a:gd name="T15" fmla="*/ 3207 h 10633"/>
                <a:gd name="T16" fmla="+- 0 2214 1420"/>
                <a:gd name="T17" fmla="*/ T16 w 6540"/>
                <a:gd name="T18" fmla="+- 0 1800 674"/>
                <a:gd name="T19" fmla="*/ 1800 h 10633"/>
                <a:gd name="T20" fmla="+- 0 2501 1420"/>
                <a:gd name="T21" fmla="*/ T20 w 6540"/>
                <a:gd name="T22" fmla="+- 0 7366 674"/>
                <a:gd name="T23" fmla="*/ 7366 h 10633"/>
                <a:gd name="T24" fmla="+- 0 2282 1420"/>
                <a:gd name="T25" fmla="*/ T24 w 6540"/>
                <a:gd name="T26" fmla="+- 0 3989 674"/>
                <a:gd name="T27" fmla="*/ 3989 h 10633"/>
                <a:gd name="T28" fmla="+- 0 2282 1420"/>
                <a:gd name="T29" fmla="*/ T28 w 6540"/>
                <a:gd name="T30" fmla="+- 0 1518 674"/>
                <a:gd name="T31" fmla="*/ 1518 h 10633"/>
                <a:gd name="T32" fmla="+- 0 2788 1420"/>
                <a:gd name="T33" fmla="*/ T32 w 6540"/>
                <a:gd name="T34" fmla="+- 0 9118 674"/>
                <a:gd name="T35" fmla="*/ 9118 h 10633"/>
                <a:gd name="T36" fmla="+- 0 2788 1420"/>
                <a:gd name="T37" fmla="*/ T36 w 6540"/>
                <a:gd name="T38" fmla="+- 0 8836 674"/>
                <a:gd name="T39" fmla="*/ 8836 h 10633"/>
                <a:gd name="T40" fmla="+- 0 2788 1420"/>
                <a:gd name="T41" fmla="*/ T40 w 6540"/>
                <a:gd name="T42" fmla="+- 0 8492 674"/>
                <a:gd name="T43" fmla="*/ 8492 h 10633"/>
                <a:gd name="T44" fmla="+- 0 2569 1420"/>
                <a:gd name="T45" fmla="*/ T44 w 6540"/>
                <a:gd name="T46" fmla="+- 0 7929 674"/>
                <a:gd name="T47" fmla="*/ 7929 h 10633"/>
                <a:gd name="T48" fmla="+- 0 2569 1420"/>
                <a:gd name="T49" fmla="*/ T48 w 6540"/>
                <a:gd name="T50" fmla="+- 0 7147 674"/>
                <a:gd name="T51" fmla="*/ 7147 h 10633"/>
                <a:gd name="T52" fmla="+- 0 3076 1420"/>
                <a:gd name="T53" fmla="*/ T52 w 6540"/>
                <a:gd name="T54" fmla="+- 0 8836 674"/>
                <a:gd name="T55" fmla="*/ 8836 h 10633"/>
                <a:gd name="T56" fmla="+- 0 3076 1420"/>
                <a:gd name="T57" fmla="*/ T56 w 6540"/>
                <a:gd name="T58" fmla="+- 0 8555 674"/>
                <a:gd name="T59" fmla="*/ 8555 h 10633"/>
                <a:gd name="T60" fmla="+- 0 3076 1420"/>
                <a:gd name="T61" fmla="*/ T60 w 6540"/>
                <a:gd name="T62" fmla="+- 0 8211 674"/>
                <a:gd name="T63" fmla="*/ 8211 h 10633"/>
                <a:gd name="T64" fmla="+- 0 2857 1420"/>
                <a:gd name="T65" fmla="*/ T64 w 6540"/>
                <a:gd name="T66" fmla="+- 0 7648 674"/>
                <a:gd name="T67" fmla="*/ 7648 h 10633"/>
                <a:gd name="T68" fmla="+- 0 2857 1420"/>
                <a:gd name="T69" fmla="*/ T68 w 6540"/>
                <a:gd name="T70" fmla="+- 0 6866 674"/>
                <a:gd name="T71" fmla="*/ 6866 h 10633"/>
                <a:gd name="T72" fmla="+- 0 3363 1420"/>
                <a:gd name="T73" fmla="*/ T72 w 6540"/>
                <a:gd name="T74" fmla="+- 0 8555 674"/>
                <a:gd name="T75" fmla="*/ 8555 h 10633"/>
                <a:gd name="T76" fmla="+- 0 3363 1420"/>
                <a:gd name="T77" fmla="*/ T76 w 6540"/>
                <a:gd name="T78" fmla="+- 0 8273 674"/>
                <a:gd name="T79" fmla="*/ 8273 h 10633"/>
                <a:gd name="T80" fmla="+- 0 3363 1420"/>
                <a:gd name="T81" fmla="*/ T80 w 6540"/>
                <a:gd name="T82" fmla="+- 0 7929 674"/>
                <a:gd name="T83" fmla="*/ 7929 h 10633"/>
                <a:gd name="T84" fmla="+- 0 3144 1420"/>
                <a:gd name="T85" fmla="*/ T84 w 6540"/>
                <a:gd name="T86" fmla="+- 0 7366 674"/>
                <a:gd name="T87" fmla="*/ 7366 h 10633"/>
                <a:gd name="T88" fmla="+- 0 3144 1420"/>
                <a:gd name="T89" fmla="*/ T88 w 6540"/>
                <a:gd name="T90" fmla="+- 0 1237 674"/>
                <a:gd name="T91" fmla="*/ 1237 h 10633"/>
                <a:gd name="T92" fmla="+- 0 3650 1420"/>
                <a:gd name="T93" fmla="*/ T92 w 6540"/>
                <a:gd name="T94" fmla="+- 0 7429 674"/>
                <a:gd name="T95" fmla="*/ 7429 h 10633"/>
                <a:gd name="T96" fmla="+- 0 3650 1420"/>
                <a:gd name="T97" fmla="*/ T96 w 6540"/>
                <a:gd name="T98" fmla="+- 0 1237 674"/>
                <a:gd name="T99" fmla="*/ 1237 h 10633"/>
                <a:gd name="T100" fmla="+- 0 4225 1420"/>
                <a:gd name="T101" fmla="*/ T100 w 6540"/>
                <a:gd name="T102" fmla="+- 0 893 674"/>
                <a:gd name="T103" fmla="*/ 893 h 10633"/>
                <a:gd name="T104" fmla="+- 0 5730 1420"/>
                <a:gd name="T105" fmla="*/ T104 w 6540"/>
                <a:gd name="T106" fmla="+- 0 10462 674"/>
                <a:gd name="T107" fmla="*/ 10462 h 10633"/>
                <a:gd name="T108" fmla="+- 0 5730 1420"/>
                <a:gd name="T109" fmla="*/ T108 w 6540"/>
                <a:gd name="T110" fmla="+- 0 2081 674"/>
                <a:gd name="T111" fmla="*/ 2081 h 10633"/>
                <a:gd name="T112" fmla="+- 0 6236 1420"/>
                <a:gd name="T113" fmla="*/ T112 w 6540"/>
                <a:gd name="T114" fmla="+- 0 10525 674"/>
                <a:gd name="T115" fmla="*/ 10525 h 10633"/>
                <a:gd name="T116" fmla="+- 0 6236 1420"/>
                <a:gd name="T117" fmla="*/ T116 w 6540"/>
                <a:gd name="T118" fmla="+- 0 10243 674"/>
                <a:gd name="T119" fmla="*/ 10243 h 10633"/>
                <a:gd name="T120" fmla="+- 0 6236 1420"/>
                <a:gd name="T121" fmla="*/ T120 w 6540"/>
                <a:gd name="T122" fmla="+- 0 2019 674"/>
                <a:gd name="T123" fmla="*/ 2019 h 10633"/>
                <a:gd name="T124" fmla="+- 0 6305 1420"/>
                <a:gd name="T125" fmla="*/ T124 w 6540"/>
                <a:gd name="T126" fmla="+- 0 10462 674"/>
                <a:gd name="T127" fmla="*/ 10462 h 10633"/>
                <a:gd name="T128" fmla="+- 0 6305 1420"/>
                <a:gd name="T129" fmla="*/ T128 w 6540"/>
                <a:gd name="T130" fmla="+- 0 6866 674"/>
                <a:gd name="T131" fmla="*/ 6866 h 10633"/>
                <a:gd name="T132" fmla="+- 0 6523 1420"/>
                <a:gd name="T133" fmla="*/ T132 w 6540"/>
                <a:gd name="T134" fmla="+- 0 1518 674"/>
                <a:gd name="T135" fmla="*/ 1518 h 10633"/>
                <a:gd name="T136" fmla="+- 0 6523 1420"/>
                <a:gd name="T137" fmla="*/ T136 w 6540"/>
                <a:gd name="T138" fmla="+- 0 1237 674"/>
                <a:gd name="T139" fmla="*/ 1237 h 10633"/>
                <a:gd name="T140" fmla="+- 0 6811 1420"/>
                <a:gd name="T141" fmla="*/ T140 w 6540"/>
                <a:gd name="T142" fmla="+- 0 10744 674"/>
                <a:gd name="T143" fmla="*/ 10744 h 10633"/>
                <a:gd name="T144" fmla="+- 0 6592 1420"/>
                <a:gd name="T145" fmla="*/ T144 w 6540"/>
                <a:gd name="T146" fmla="+- 0 7085 674"/>
                <a:gd name="T147" fmla="*/ 7085 h 10633"/>
                <a:gd name="T148" fmla="+- 0 6592 1420"/>
                <a:gd name="T149" fmla="*/ T148 w 6540"/>
                <a:gd name="T150" fmla="+- 0 6303 674"/>
                <a:gd name="T151" fmla="*/ 6303 h 10633"/>
                <a:gd name="T152" fmla="+- 0 7098 1420"/>
                <a:gd name="T153" fmla="*/ T152 w 6540"/>
                <a:gd name="T154" fmla="+- 0 10806 674"/>
                <a:gd name="T155" fmla="*/ 10806 h 10633"/>
                <a:gd name="T156" fmla="+- 0 7098 1420"/>
                <a:gd name="T157" fmla="*/ T156 w 6540"/>
                <a:gd name="T158" fmla="+- 0 10525 674"/>
                <a:gd name="T159" fmla="*/ 10525 h 10633"/>
                <a:gd name="T160" fmla="+- 0 7098 1420"/>
                <a:gd name="T161" fmla="*/ T160 w 6540"/>
                <a:gd name="T162" fmla="+- 0 10181 674"/>
                <a:gd name="T163" fmla="*/ 10181 h 10633"/>
                <a:gd name="T164" fmla="+- 0 6879 1420"/>
                <a:gd name="T165" fmla="*/ T164 w 6540"/>
                <a:gd name="T166" fmla="+- 0 7085 674"/>
                <a:gd name="T167" fmla="*/ 7085 h 10633"/>
                <a:gd name="T168" fmla="+- 0 6879 1420"/>
                <a:gd name="T169" fmla="*/ T168 w 6540"/>
                <a:gd name="T170" fmla="+- 0 6303 674"/>
                <a:gd name="T171" fmla="*/ 6303 h 10633"/>
                <a:gd name="T172" fmla="+- 0 7385 1420"/>
                <a:gd name="T173" fmla="*/ T172 w 6540"/>
                <a:gd name="T174" fmla="+- 0 11088 674"/>
                <a:gd name="T175" fmla="*/ 11088 h 10633"/>
                <a:gd name="T176" fmla="+- 0 7385 1420"/>
                <a:gd name="T177" fmla="*/ T176 w 6540"/>
                <a:gd name="T178" fmla="+- 0 10806 674"/>
                <a:gd name="T179" fmla="*/ 10806 h 10633"/>
                <a:gd name="T180" fmla="+- 0 7385 1420"/>
                <a:gd name="T181" fmla="*/ T180 w 6540"/>
                <a:gd name="T182" fmla="+- 0 10462 674"/>
                <a:gd name="T183" fmla="*/ 10462 h 10633"/>
                <a:gd name="T184" fmla="+- 0 7167 1420"/>
                <a:gd name="T185" fmla="*/ T184 w 6540"/>
                <a:gd name="T186" fmla="+- 0 7648 674"/>
                <a:gd name="T187" fmla="*/ 7648 h 10633"/>
                <a:gd name="T188" fmla="+- 0 7167 1420"/>
                <a:gd name="T189" fmla="*/ T188 w 6540"/>
                <a:gd name="T190" fmla="+- 0 6866 674"/>
                <a:gd name="T191" fmla="*/ 6866 h 10633"/>
                <a:gd name="T192" fmla="+- 0 7385 1420"/>
                <a:gd name="T193" fmla="*/ T192 w 6540"/>
                <a:gd name="T194" fmla="+- 0 6303 674"/>
                <a:gd name="T195" fmla="*/ 6303 h 10633"/>
                <a:gd name="T196" fmla="+- 0 7385 1420"/>
                <a:gd name="T197" fmla="*/ T196 w 6540"/>
                <a:gd name="T198" fmla="+- 0 6022 674"/>
                <a:gd name="T199" fmla="*/ 6022 h 10633"/>
                <a:gd name="T200" fmla="+- 0 7673 1420"/>
                <a:gd name="T201" fmla="*/ T200 w 6540"/>
                <a:gd name="T202" fmla="+- 0 11025 674"/>
                <a:gd name="T203" fmla="*/ 11025 h 10633"/>
                <a:gd name="T204" fmla="+- 0 7454 1420"/>
                <a:gd name="T205" fmla="*/ T204 w 6540"/>
                <a:gd name="T206" fmla="+- 0 10462 674"/>
                <a:gd name="T207" fmla="*/ 10462 h 10633"/>
                <a:gd name="T208" fmla="+- 0 7454 1420"/>
                <a:gd name="T209" fmla="*/ T208 w 6540"/>
                <a:gd name="T210" fmla="+- 0 7710 674"/>
                <a:gd name="T211" fmla="*/ 7710 h 10633"/>
                <a:gd name="T212" fmla="+- 0 7673 1420"/>
                <a:gd name="T213" fmla="*/ T212 w 6540"/>
                <a:gd name="T214" fmla="+- 0 7147 674"/>
                <a:gd name="T215" fmla="*/ 7147 h 10633"/>
                <a:gd name="T216" fmla="+- 0 7673 1420"/>
                <a:gd name="T217" fmla="*/ T216 w 6540"/>
                <a:gd name="T218" fmla="+- 0 6866 674"/>
                <a:gd name="T219" fmla="*/ 6866 h 10633"/>
                <a:gd name="T220" fmla="+- 0 7673 1420"/>
                <a:gd name="T221" fmla="*/ T220 w 6540"/>
                <a:gd name="T222" fmla="+- 0 6522 674"/>
                <a:gd name="T223" fmla="*/ 6522 h 10633"/>
                <a:gd name="T224" fmla="+- 0 7454 1420"/>
                <a:gd name="T225" fmla="*/ T224 w 6540"/>
                <a:gd name="T226" fmla="+- 0 11307 674"/>
                <a:gd name="T227" fmla="*/ 11307 h 10633"/>
                <a:gd name="T228" fmla="+- 0 7741 1420"/>
                <a:gd name="T229" fmla="*/ T228 w 6540"/>
                <a:gd name="T230" fmla="+- 0 7429 674"/>
                <a:gd name="T231" fmla="*/ 7429 h 10633"/>
                <a:gd name="T232" fmla="+- 0 7960 1420"/>
                <a:gd name="T233" fmla="*/ T232 w 6540"/>
                <a:gd name="T234" fmla="+- 0 6866 674"/>
                <a:gd name="T235" fmla="*/ 6866 h 10633"/>
                <a:gd name="T236" fmla="+- 0 7960 1420"/>
                <a:gd name="T237" fmla="*/ T236 w 6540"/>
                <a:gd name="T238" fmla="+- 0 6585 674"/>
                <a:gd name="T239" fmla="*/ 6585 h 10633"/>
                <a:gd name="T240" fmla="+- 0 7960 1420"/>
                <a:gd name="T241" fmla="*/ T240 w 6540"/>
                <a:gd name="T242" fmla="+- 0 6241 674"/>
                <a:gd name="T243" fmla="*/ 6241 h 106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6540" h="10633">
                  <a:moveTo>
                    <a:pt x="219" y="2815"/>
                  </a:moveTo>
                  <a:lnTo>
                    <a:pt x="0" y="2815"/>
                  </a:lnTo>
                  <a:lnTo>
                    <a:pt x="0" y="3033"/>
                  </a:lnTo>
                  <a:lnTo>
                    <a:pt x="219" y="3033"/>
                  </a:lnTo>
                  <a:lnTo>
                    <a:pt x="219" y="2815"/>
                  </a:lnTo>
                  <a:moveTo>
                    <a:pt x="506" y="2815"/>
                  </a:moveTo>
                  <a:lnTo>
                    <a:pt x="287" y="2815"/>
                  </a:lnTo>
                  <a:lnTo>
                    <a:pt x="287" y="3033"/>
                  </a:lnTo>
                  <a:lnTo>
                    <a:pt x="506" y="3033"/>
                  </a:lnTo>
                  <a:lnTo>
                    <a:pt x="506" y="2815"/>
                  </a:lnTo>
                  <a:moveTo>
                    <a:pt x="506" y="2533"/>
                  </a:moveTo>
                  <a:lnTo>
                    <a:pt x="287" y="2533"/>
                  </a:lnTo>
                  <a:lnTo>
                    <a:pt x="287" y="2752"/>
                  </a:lnTo>
                  <a:lnTo>
                    <a:pt x="506" y="2752"/>
                  </a:lnTo>
                  <a:lnTo>
                    <a:pt x="506" y="2533"/>
                  </a:lnTo>
                  <a:moveTo>
                    <a:pt x="506" y="1126"/>
                  </a:moveTo>
                  <a:lnTo>
                    <a:pt x="287" y="1126"/>
                  </a:lnTo>
                  <a:lnTo>
                    <a:pt x="287" y="1345"/>
                  </a:lnTo>
                  <a:lnTo>
                    <a:pt x="506" y="1345"/>
                  </a:lnTo>
                  <a:lnTo>
                    <a:pt x="506" y="1126"/>
                  </a:lnTo>
                  <a:moveTo>
                    <a:pt x="794" y="3377"/>
                  </a:moveTo>
                  <a:lnTo>
                    <a:pt x="575" y="3377"/>
                  </a:lnTo>
                  <a:lnTo>
                    <a:pt x="575" y="3596"/>
                  </a:lnTo>
                  <a:lnTo>
                    <a:pt x="794" y="3596"/>
                  </a:lnTo>
                  <a:lnTo>
                    <a:pt x="794" y="3377"/>
                  </a:lnTo>
                  <a:moveTo>
                    <a:pt x="794" y="3096"/>
                  </a:moveTo>
                  <a:lnTo>
                    <a:pt x="575" y="3096"/>
                  </a:lnTo>
                  <a:lnTo>
                    <a:pt x="575" y="3315"/>
                  </a:lnTo>
                  <a:lnTo>
                    <a:pt x="794" y="3315"/>
                  </a:lnTo>
                  <a:lnTo>
                    <a:pt x="794" y="3096"/>
                  </a:lnTo>
                  <a:moveTo>
                    <a:pt x="794" y="2815"/>
                  </a:moveTo>
                  <a:lnTo>
                    <a:pt x="575" y="2815"/>
                  </a:lnTo>
                  <a:lnTo>
                    <a:pt x="575" y="3033"/>
                  </a:lnTo>
                  <a:lnTo>
                    <a:pt x="794" y="3033"/>
                  </a:lnTo>
                  <a:lnTo>
                    <a:pt x="794" y="2815"/>
                  </a:lnTo>
                  <a:moveTo>
                    <a:pt x="794" y="2533"/>
                  </a:moveTo>
                  <a:lnTo>
                    <a:pt x="575" y="2533"/>
                  </a:lnTo>
                  <a:lnTo>
                    <a:pt x="575" y="2752"/>
                  </a:lnTo>
                  <a:lnTo>
                    <a:pt x="794" y="2752"/>
                  </a:lnTo>
                  <a:lnTo>
                    <a:pt x="794" y="2533"/>
                  </a:lnTo>
                  <a:moveTo>
                    <a:pt x="794" y="1126"/>
                  </a:moveTo>
                  <a:lnTo>
                    <a:pt x="575" y="1126"/>
                  </a:lnTo>
                  <a:lnTo>
                    <a:pt x="575" y="1345"/>
                  </a:lnTo>
                  <a:lnTo>
                    <a:pt x="794" y="1345"/>
                  </a:lnTo>
                  <a:lnTo>
                    <a:pt x="794" y="1126"/>
                  </a:lnTo>
                  <a:moveTo>
                    <a:pt x="1081" y="6755"/>
                  </a:moveTo>
                  <a:lnTo>
                    <a:pt x="862" y="6755"/>
                  </a:lnTo>
                  <a:lnTo>
                    <a:pt x="862" y="6974"/>
                  </a:lnTo>
                  <a:lnTo>
                    <a:pt x="1081" y="6974"/>
                  </a:lnTo>
                  <a:lnTo>
                    <a:pt x="1081" y="6755"/>
                  </a:lnTo>
                  <a:moveTo>
                    <a:pt x="1081" y="6473"/>
                  </a:moveTo>
                  <a:lnTo>
                    <a:pt x="862" y="6473"/>
                  </a:lnTo>
                  <a:lnTo>
                    <a:pt x="862" y="6692"/>
                  </a:lnTo>
                  <a:lnTo>
                    <a:pt x="1081" y="6692"/>
                  </a:lnTo>
                  <a:lnTo>
                    <a:pt x="1081" y="6473"/>
                  </a:lnTo>
                  <a:moveTo>
                    <a:pt x="1081" y="6192"/>
                  </a:moveTo>
                  <a:lnTo>
                    <a:pt x="862" y="6192"/>
                  </a:lnTo>
                  <a:lnTo>
                    <a:pt x="862" y="6411"/>
                  </a:lnTo>
                  <a:lnTo>
                    <a:pt x="1081" y="6411"/>
                  </a:lnTo>
                  <a:lnTo>
                    <a:pt x="1081" y="6192"/>
                  </a:lnTo>
                  <a:moveTo>
                    <a:pt x="1081" y="3096"/>
                  </a:moveTo>
                  <a:lnTo>
                    <a:pt x="862" y="3096"/>
                  </a:lnTo>
                  <a:lnTo>
                    <a:pt x="862" y="3315"/>
                  </a:lnTo>
                  <a:lnTo>
                    <a:pt x="1081" y="3315"/>
                  </a:lnTo>
                  <a:lnTo>
                    <a:pt x="1081" y="3096"/>
                  </a:lnTo>
                  <a:moveTo>
                    <a:pt x="1081" y="1126"/>
                  </a:moveTo>
                  <a:lnTo>
                    <a:pt x="862" y="1126"/>
                  </a:lnTo>
                  <a:lnTo>
                    <a:pt x="862" y="1345"/>
                  </a:lnTo>
                  <a:lnTo>
                    <a:pt x="1081" y="1345"/>
                  </a:lnTo>
                  <a:lnTo>
                    <a:pt x="1081" y="1126"/>
                  </a:lnTo>
                  <a:moveTo>
                    <a:pt x="1081" y="844"/>
                  </a:moveTo>
                  <a:lnTo>
                    <a:pt x="862" y="844"/>
                  </a:lnTo>
                  <a:lnTo>
                    <a:pt x="862" y="1063"/>
                  </a:lnTo>
                  <a:lnTo>
                    <a:pt x="1081" y="1063"/>
                  </a:lnTo>
                  <a:lnTo>
                    <a:pt x="1081" y="844"/>
                  </a:lnTo>
                  <a:moveTo>
                    <a:pt x="1081" y="563"/>
                  </a:moveTo>
                  <a:lnTo>
                    <a:pt x="862" y="563"/>
                  </a:lnTo>
                  <a:lnTo>
                    <a:pt x="862" y="782"/>
                  </a:lnTo>
                  <a:lnTo>
                    <a:pt x="1081" y="782"/>
                  </a:lnTo>
                  <a:lnTo>
                    <a:pt x="1081" y="563"/>
                  </a:lnTo>
                  <a:moveTo>
                    <a:pt x="1368" y="8444"/>
                  </a:moveTo>
                  <a:lnTo>
                    <a:pt x="1149" y="8444"/>
                  </a:lnTo>
                  <a:lnTo>
                    <a:pt x="1149" y="8662"/>
                  </a:lnTo>
                  <a:lnTo>
                    <a:pt x="1368" y="8662"/>
                  </a:lnTo>
                  <a:lnTo>
                    <a:pt x="1368" y="8444"/>
                  </a:lnTo>
                  <a:moveTo>
                    <a:pt x="1368" y="8162"/>
                  </a:moveTo>
                  <a:lnTo>
                    <a:pt x="1149" y="8162"/>
                  </a:lnTo>
                  <a:lnTo>
                    <a:pt x="1149" y="8381"/>
                  </a:lnTo>
                  <a:lnTo>
                    <a:pt x="1368" y="8381"/>
                  </a:lnTo>
                  <a:lnTo>
                    <a:pt x="1368" y="8162"/>
                  </a:lnTo>
                  <a:moveTo>
                    <a:pt x="1368" y="7881"/>
                  </a:moveTo>
                  <a:lnTo>
                    <a:pt x="1149" y="7881"/>
                  </a:lnTo>
                  <a:lnTo>
                    <a:pt x="1149" y="8100"/>
                  </a:lnTo>
                  <a:lnTo>
                    <a:pt x="1368" y="8100"/>
                  </a:lnTo>
                  <a:lnTo>
                    <a:pt x="1368" y="7881"/>
                  </a:lnTo>
                  <a:moveTo>
                    <a:pt x="1368" y="7599"/>
                  </a:moveTo>
                  <a:lnTo>
                    <a:pt x="1149" y="7599"/>
                  </a:lnTo>
                  <a:lnTo>
                    <a:pt x="1149" y="7818"/>
                  </a:lnTo>
                  <a:lnTo>
                    <a:pt x="1368" y="7818"/>
                  </a:lnTo>
                  <a:lnTo>
                    <a:pt x="1368" y="7599"/>
                  </a:lnTo>
                  <a:moveTo>
                    <a:pt x="1368" y="7318"/>
                  </a:moveTo>
                  <a:lnTo>
                    <a:pt x="1149" y="7318"/>
                  </a:lnTo>
                  <a:lnTo>
                    <a:pt x="1149" y="7537"/>
                  </a:lnTo>
                  <a:lnTo>
                    <a:pt x="1368" y="7537"/>
                  </a:lnTo>
                  <a:lnTo>
                    <a:pt x="1368" y="7318"/>
                  </a:lnTo>
                  <a:moveTo>
                    <a:pt x="1368" y="7036"/>
                  </a:moveTo>
                  <a:lnTo>
                    <a:pt x="1149" y="7036"/>
                  </a:lnTo>
                  <a:lnTo>
                    <a:pt x="1149" y="7255"/>
                  </a:lnTo>
                  <a:lnTo>
                    <a:pt x="1368" y="7255"/>
                  </a:lnTo>
                  <a:lnTo>
                    <a:pt x="1368" y="7036"/>
                  </a:lnTo>
                  <a:moveTo>
                    <a:pt x="1368" y="6755"/>
                  </a:moveTo>
                  <a:lnTo>
                    <a:pt x="1149" y="6755"/>
                  </a:lnTo>
                  <a:lnTo>
                    <a:pt x="1149" y="6974"/>
                  </a:lnTo>
                  <a:lnTo>
                    <a:pt x="1368" y="6974"/>
                  </a:lnTo>
                  <a:lnTo>
                    <a:pt x="1368" y="6755"/>
                  </a:lnTo>
                  <a:moveTo>
                    <a:pt x="1368" y="6473"/>
                  </a:moveTo>
                  <a:lnTo>
                    <a:pt x="1149" y="6473"/>
                  </a:lnTo>
                  <a:lnTo>
                    <a:pt x="1149" y="6692"/>
                  </a:lnTo>
                  <a:lnTo>
                    <a:pt x="1368" y="6692"/>
                  </a:lnTo>
                  <a:lnTo>
                    <a:pt x="1368" y="6473"/>
                  </a:lnTo>
                  <a:moveTo>
                    <a:pt x="1656" y="8444"/>
                  </a:moveTo>
                  <a:lnTo>
                    <a:pt x="1437" y="8444"/>
                  </a:lnTo>
                  <a:lnTo>
                    <a:pt x="1437" y="8662"/>
                  </a:lnTo>
                  <a:lnTo>
                    <a:pt x="1656" y="8662"/>
                  </a:lnTo>
                  <a:lnTo>
                    <a:pt x="1656" y="8444"/>
                  </a:lnTo>
                  <a:moveTo>
                    <a:pt x="1656" y="8162"/>
                  </a:moveTo>
                  <a:lnTo>
                    <a:pt x="1437" y="8162"/>
                  </a:lnTo>
                  <a:lnTo>
                    <a:pt x="1437" y="8381"/>
                  </a:lnTo>
                  <a:lnTo>
                    <a:pt x="1656" y="8381"/>
                  </a:lnTo>
                  <a:lnTo>
                    <a:pt x="1656" y="8162"/>
                  </a:lnTo>
                  <a:moveTo>
                    <a:pt x="1656" y="7881"/>
                  </a:moveTo>
                  <a:lnTo>
                    <a:pt x="1437" y="7881"/>
                  </a:lnTo>
                  <a:lnTo>
                    <a:pt x="1437" y="8100"/>
                  </a:lnTo>
                  <a:lnTo>
                    <a:pt x="1656" y="8100"/>
                  </a:lnTo>
                  <a:lnTo>
                    <a:pt x="1656" y="7881"/>
                  </a:lnTo>
                  <a:moveTo>
                    <a:pt x="1656" y="7599"/>
                  </a:moveTo>
                  <a:lnTo>
                    <a:pt x="1437" y="7599"/>
                  </a:lnTo>
                  <a:lnTo>
                    <a:pt x="1437" y="7818"/>
                  </a:lnTo>
                  <a:lnTo>
                    <a:pt x="1656" y="7818"/>
                  </a:lnTo>
                  <a:lnTo>
                    <a:pt x="1656" y="7599"/>
                  </a:lnTo>
                  <a:moveTo>
                    <a:pt x="1656" y="7318"/>
                  </a:moveTo>
                  <a:lnTo>
                    <a:pt x="1437" y="7318"/>
                  </a:lnTo>
                  <a:lnTo>
                    <a:pt x="1437" y="7537"/>
                  </a:lnTo>
                  <a:lnTo>
                    <a:pt x="1656" y="7537"/>
                  </a:lnTo>
                  <a:lnTo>
                    <a:pt x="1656" y="7318"/>
                  </a:lnTo>
                  <a:moveTo>
                    <a:pt x="1656" y="7036"/>
                  </a:moveTo>
                  <a:lnTo>
                    <a:pt x="1437" y="7036"/>
                  </a:lnTo>
                  <a:lnTo>
                    <a:pt x="1437" y="7255"/>
                  </a:lnTo>
                  <a:lnTo>
                    <a:pt x="1656" y="7255"/>
                  </a:lnTo>
                  <a:lnTo>
                    <a:pt x="1656" y="7036"/>
                  </a:lnTo>
                  <a:moveTo>
                    <a:pt x="1656" y="6755"/>
                  </a:moveTo>
                  <a:lnTo>
                    <a:pt x="1437" y="6755"/>
                  </a:lnTo>
                  <a:lnTo>
                    <a:pt x="1437" y="6974"/>
                  </a:lnTo>
                  <a:lnTo>
                    <a:pt x="1656" y="6974"/>
                  </a:lnTo>
                  <a:lnTo>
                    <a:pt x="1656" y="6755"/>
                  </a:lnTo>
                  <a:moveTo>
                    <a:pt x="1656" y="6473"/>
                  </a:moveTo>
                  <a:lnTo>
                    <a:pt x="1437" y="6473"/>
                  </a:lnTo>
                  <a:lnTo>
                    <a:pt x="1437" y="6692"/>
                  </a:lnTo>
                  <a:lnTo>
                    <a:pt x="1656" y="6692"/>
                  </a:lnTo>
                  <a:lnTo>
                    <a:pt x="1656" y="6473"/>
                  </a:lnTo>
                  <a:moveTo>
                    <a:pt x="1656" y="6192"/>
                  </a:moveTo>
                  <a:lnTo>
                    <a:pt x="1437" y="6192"/>
                  </a:lnTo>
                  <a:lnTo>
                    <a:pt x="1437" y="6411"/>
                  </a:lnTo>
                  <a:lnTo>
                    <a:pt x="1656" y="6411"/>
                  </a:lnTo>
                  <a:lnTo>
                    <a:pt x="1656" y="6192"/>
                  </a:lnTo>
                  <a:moveTo>
                    <a:pt x="1943" y="8162"/>
                  </a:moveTo>
                  <a:lnTo>
                    <a:pt x="1724" y="8162"/>
                  </a:lnTo>
                  <a:lnTo>
                    <a:pt x="1724" y="8381"/>
                  </a:lnTo>
                  <a:lnTo>
                    <a:pt x="1943" y="8381"/>
                  </a:lnTo>
                  <a:lnTo>
                    <a:pt x="1943" y="8162"/>
                  </a:lnTo>
                  <a:moveTo>
                    <a:pt x="1943" y="7881"/>
                  </a:moveTo>
                  <a:lnTo>
                    <a:pt x="1724" y="7881"/>
                  </a:lnTo>
                  <a:lnTo>
                    <a:pt x="1724" y="8100"/>
                  </a:lnTo>
                  <a:lnTo>
                    <a:pt x="1943" y="8100"/>
                  </a:lnTo>
                  <a:lnTo>
                    <a:pt x="1943" y="7881"/>
                  </a:lnTo>
                  <a:moveTo>
                    <a:pt x="1943" y="7599"/>
                  </a:moveTo>
                  <a:lnTo>
                    <a:pt x="1724" y="7599"/>
                  </a:lnTo>
                  <a:lnTo>
                    <a:pt x="1724" y="7818"/>
                  </a:lnTo>
                  <a:lnTo>
                    <a:pt x="1943" y="7818"/>
                  </a:lnTo>
                  <a:lnTo>
                    <a:pt x="1943" y="7599"/>
                  </a:lnTo>
                  <a:moveTo>
                    <a:pt x="1943" y="7318"/>
                  </a:moveTo>
                  <a:lnTo>
                    <a:pt x="1724" y="7318"/>
                  </a:lnTo>
                  <a:lnTo>
                    <a:pt x="1724" y="7537"/>
                  </a:lnTo>
                  <a:lnTo>
                    <a:pt x="1943" y="7537"/>
                  </a:lnTo>
                  <a:lnTo>
                    <a:pt x="1943" y="7318"/>
                  </a:lnTo>
                  <a:moveTo>
                    <a:pt x="1943" y="7036"/>
                  </a:moveTo>
                  <a:lnTo>
                    <a:pt x="1724" y="7036"/>
                  </a:lnTo>
                  <a:lnTo>
                    <a:pt x="1724" y="7255"/>
                  </a:lnTo>
                  <a:lnTo>
                    <a:pt x="1943" y="7255"/>
                  </a:lnTo>
                  <a:lnTo>
                    <a:pt x="1943" y="7036"/>
                  </a:lnTo>
                  <a:moveTo>
                    <a:pt x="1943" y="6755"/>
                  </a:moveTo>
                  <a:lnTo>
                    <a:pt x="1724" y="6755"/>
                  </a:lnTo>
                  <a:lnTo>
                    <a:pt x="1724" y="6974"/>
                  </a:lnTo>
                  <a:lnTo>
                    <a:pt x="1943" y="6974"/>
                  </a:lnTo>
                  <a:lnTo>
                    <a:pt x="1943" y="6755"/>
                  </a:lnTo>
                  <a:moveTo>
                    <a:pt x="1943" y="6473"/>
                  </a:moveTo>
                  <a:lnTo>
                    <a:pt x="1724" y="6473"/>
                  </a:lnTo>
                  <a:lnTo>
                    <a:pt x="1724" y="6692"/>
                  </a:lnTo>
                  <a:lnTo>
                    <a:pt x="1943" y="6692"/>
                  </a:lnTo>
                  <a:lnTo>
                    <a:pt x="1943" y="6473"/>
                  </a:lnTo>
                  <a:moveTo>
                    <a:pt x="1943" y="6192"/>
                  </a:moveTo>
                  <a:lnTo>
                    <a:pt x="1724" y="6192"/>
                  </a:lnTo>
                  <a:lnTo>
                    <a:pt x="1724" y="6411"/>
                  </a:lnTo>
                  <a:lnTo>
                    <a:pt x="1943" y="6411"/>
                  </a:lnTo>
                  <a:lnTo>
                    <a:pt x="1943" y="6192"/>
                  </a:lnTo>
                  <a:moveTo>
                    <a:pt x="1943" y="563"/>
                  </a:moveTo>
                  <a:lnTo>
                    <a:pt x="1724" y="563"/>
                  </a:lnTo>
                  <a:lnTo>
                    <a:pt x="1724" y="782"/>
                  </a:lnTo>
                  <a:lnTo>
                    <a:pt x="1943" y="782"/>
                  </a:lnTo>
                  <a:lnTo>
                    <a:pt x="1943" y="563"/>
                  </a:lnTo>
                  <a:moveTo>
                    <a:pt x="2230" y="7036"/>
                  </a:moveTo>
                  <a:lnTo>
                    <a:pt x="2011" y="7036"/>
                  </a:lnTo>
                  <a:lnTo>
                    <a:pt x="2011" y="7255"/>
                  </a:lnTo>
                  <a:lnTo>
                    <a:pt x="2230" y="7255"/>
                  </a:lnTo>
                  <a:lnTo>
                    <a:pt x="2230" y="7036"/>
                  </a:lnTo>
                  <a:moveTo>
                    <a:pt x="2230" y="6755"/>
                  </a:moveTo>
                  <a:lnTo>
                    <a:pt x="2011" y="6755"/>
                  </a:lnTo>
                  <a:lnTo>
                    <a:pt x="2011" y="6974"/>
                  </a:lnTo>
                  <a:lnTo>
                    <a:pt x="2230" y="6974"/>
                  </a:lnTo>
                  <a:lnTo>
                    <a:pt x="2230" y="6755"/>
                  </a:lnTo>
                  <a:moveTo>
                    <a:pt x="2230" y="563"/>
                  </a:moveTo>
                  <a:lnTo>
                    <a:pt x="2011" y="563"/>
                  </a:lnTo>
                  <a:lnTo>
                    <a:pt x="2011" y="782"/>
                  </a:lnTo>
                  <a:lnTo>
                    <a:pt x="2230" y="782"/>
                  </a:lnTo>
                  <a:lnTo>
                    <a:pt x="2230" y="563"/>
                  </a:lnTo>
                  <a:moveTo>
                    <a:pt x="2805" y="281"/>
                  </a:moveTo>
                  <a:lnTo>
                    <a:pt x="2586" y="281"/>
                  </a:lnTo>
                  <a:lnTo>
                    <a:pt x="2586" y="500"/>
                  </a:lnTo>
                  <a:lnTo>
                    <a:pt x="2805" y="500"/>
                  </a:lnTo>
                  <a:lnTo>
                    <a:pt x="2805" y="281"/>
                  </a:lnTo>
                  <a:moveTo>
                    <a:pt x="2805" y="0"/>
                  </a:moveTo>
                  <a:lnTo>
                    <a:pt x="2586" y="0"/>
                  </a:lnTo>
                  <a:lnTo>
                    <a:pt x="2586" y="219"/>
                  </a:lnTo>
                  <a:lnTo>
                    <a:pt x="2805" y="219"/>
                  </a:lnTo>
                  <a:lnTo>
                    <a:pt x="2805" y="0"/>
                  </a:lnTo>
                  <a:moveTo>
                    <a:pt x="4242" y="4222"/>
                  </a:moveTo>
                  <a:lnTo>
                    <a:pt x="4023" y="4222"/>
                  </a:lnTo>
                  <a:lnTo>
                    <a:pt x="4023" y="4441"/>
                  </a:lnTo>
                  <a:lnTo>
                    <a:pt x="4242" y="4441"/>
                  </a:lnTo>
                  <a:lnTo>
                    <a:pt x="4242" y="4222"/>
                  </a:lnTo>
                  <a:moveTo>
                    <a:pt x="4529" y="9569"/>
                  </a:moveTo>
                  <a:lnTo>
                    <a:pt x="4310" y="9569"/>
                  </a:lnTo>
                  <a:lnTo>
                    <a:pt x="4310" y="9788"/>
                  </a:lnTo>
                  <a:lnTo>
                    <a:pt x="4529" y="9788"/>
                  </a:lnTo>
                  <a:lnTo>
                    <a:pt x="4529" y="9569"/>
                  </a:lnTo>
                  <a:moveTo>
                    <a:pt x="4529" y="9288"/>
                  </a:moveTo>
                  <a:lnTo>
                    <a:pt x="4310" y="9288"/>
                  </a:lnTo>
                  <a:lnTo>
                    <a:pt x="4310" y="9507"/>
                  </a:lnTo>
                  <a:lnTo>
                    <a:pt x="4529" y="9507"/>
                  </a:lnTo>
                  <a:lnTo>
                    <a:pt x="4529" y="9288"/>
                  </a:lnTo>
                  <a:moveTo>
                    <a:pt x="4529" y="1407"/>
                  </a:moveTo>
                  <a:lnTo>
                    <a:pt x="4310" y="1407"/>
                  </a:lnTo>
                  <a:lnTo>
                    <a:pt x="4310" y="1626"/>
                  </a:lnTo>
                  <a:lnTo>
                    <a:pt x="4529" y="1626"/>
                  </a:lnTo>
                  <a:lnTo>
                    <a:pt x="4529" y="1407"/>
                  </a:lnTo>
                  <a:moveTo>
                    <a:pt x="4529" y="1126"/>
                  </a:moveTo>
                  <a:lnTo>
                    <a:pt x="4310" y="1126"/>
                  </a:lnTo>
                  <a:lnTo>
                    <a:pt x="4310" y="1345"/>
                  </a:lnTo>
                  <a:lnTo>
                    <a:pt x="4529" y="1345"/>
                  </a:lnTo>
                  <a:lnTo>
                    <a:pt x="4529" y="1126"/>
                  </a:lnTo>
                  <a:moveTo>
                    <a:pt x="4816" y="9851"/>
                  </a:moveTo>
                  <a:lnTo>
                    <a:pt x="4597" y="9851"/>
                  </a:lnTo>
                  <a:lnTo>
                    <a:pt x="4597" y="10070"/>
                  </a:lnTo>
                  <a:lnTo>
                    <a:pt x="4816" y="10070"/>
                  </a:lnTo>
                  <a:lnTo>
                    <a:pt x="4816" y="9851"/>
                  </a:lnTo>
                  <a:moveTo>
                    <a:pt x="4816" y="9569"/>
                  </a:moveTo>
                  <a:lnTo>
                    <a:pt x="4597" y="9569"/>
                  </a:lnTo>
                  <a:lnTo>
                    <a:pt x="4597" y="9788"/>
                  </a:lnTo>
                  <a:lnTo>
                    <a:pt x="4816" y="9788"/>
                  </a:lnTo>
                  <a:lnTo>
                    <a:pt x="4816" y="9569"/>
                  </a:lnTo>
                  <a:moveTo>
                    <a:pt x="4816" y="9288"/>
                  </a:moveTo>
                  <a:lnTo>
                    <a:pt x="4597" y="9288"/>
                  </a:lnTo>
                  <a:lnTo>
                    <a:pt x="4597" y="9507"/>
                  </a:lnTo>
                  <a:lnTo>
                    <a:pt x="4816" y="9507"/>
                  </a:lnTo>
                  <a:lnTo>
                    <a:pt x="4816" y="9288"/>
                  </a:lnTo>
                  <a:moveTo>
                    <a:pt x="4816" y="1126"/>
                  </a:moveTo>
                  <a:lnTo>
                    <a:pt x="4597" y="1126"/>
                  </a:lnTo>
                  <a:lnTo>
                    <a:pt x="4597" y="1345"/>
                  </a:lnTo>
                  <a:lnTo>
                    <a:pt x="4816" y="1345"/>
                  </a:lnTo>
                  <a:lnTo>
                    <a:pt x="4816" y="1126"/>
                  </a:lnTo>
                  <a:moveTo>
                    <a:pt x="5103" y="9851"/>
                  </a:moveTo>
                  <a:lnTo>
                    <a:pt x="4885" y="9851"/>
                  </a:lnTo>
                  <a:lnTo>
                    <a:pt x="4885" y="10070"/>
                  </a:lnTo>
                  <a:lnTo>
                    <a:pt x="5103" y="10070"/>
                  </a:lnTo>
                  <a:lnTo>
                    <a:pt x="5103" y="9851"/>
                  </a:lnTo>
                  <a:moveTo>
                    <a:pt x="5103" y="9569"/>
                  </a:moveTo>
                  <a:lnTo>
                    <a:pt x="4885" y="9569"/>
                  </a:lnTo>
                  <a:lnTo>
                    <a:pt x="4885" y="9788"/>
                  </a:lnTo>
                  <a:lnTo>
                    <a:pt x="5103" y="9788"/>
                  </a:lnTo>
                  <a:lnTo>
                    <a:pt x="5103" y="9569"/>
                  </a:lnTo>
                  <a:moveTo>
                    <a:pt x="5103" y="9288"/>
                  </a:moveTo>
                  <a:lnTo>
                    <a:pt x="4885" y="9288"/>
                  </a:lnTo>
                  <a:lnTo>
                    <a:pt x="4885" y="9507"/>
                  </a:lnTo>
                  <a:lnTo>
                    <a:pt x="5103" y="9507"/>
                  </a:lnTo>
                  <a:lnTo>
                    <a:pt x="5103" y="9288"/>
                  </a:lnTo>
                  <a:moveTo>
                    <a:pt x="5103" y="6192"/>
                  </a:moveTo>
                  <a:lnTo>
                    <a:pt x="4885" y="6192"/>
                  </a:lnTo>
                  <a:lnTo>
                    <a:pt x="4885" y="6411"/>
                  </a:lnTo>
                  <a:lnTo>
                    <a:pt x="5103" y="6411"/>
                  </a:lnTo>
                  <a:lnTo>
                    <a:pt x="5103" y="6192"/>
                  </a:lnTo>
                  <a:moveTo>
                    <a:pt x="5103" y="1126"/>
                  </a:moveTo>
                  <a:lnTo>
                    <a:pt x="4885" y="1126"/>
                  </a:lnTo>
                  <a:lnTo>
                    <a:pt x="4885" y="1345"/>
                  </a:lnTo>
                  <a:lnTo>
                    <a:pt x="5103" y="1345"/>
                  </a:lnTo>
                  <a:lnTo>
                    <a:pt x="5103" y="1126"/>
                  </a:lnTo>
                  <a:moveTo>
                    <a:pt x="5103" y="844"/>
                  </a:moveTo>
                  <a:lnTo>
                    <a:pt x="4885" y="844"/>
                  </a:lnTo>
                  <a:lnTo>
                    <a:pt x="4885" y="1063"/>
                  </a:lnTo>
                  <a:lnTo>
                    <a:pt x="5103" y="1063"/>
                  </a:lnTo>
                  <a:lnTo>
                    <a:pt x="5103" y="844"/>
                  </a:lnTo>
                  <a:moveTo>
                    <a:pt x="5103" y="563"/>
                  </a:moveTo>
                  <a:lnTo>
                    <a:pt x="4885" y="563"/>
                  </a:lnTo>
                  <a:lnTo>
                    <a:pt x="4885" y="782"/>
                  </a:lnTo>
                  <a:lnTo>
                    <a:pt x="5103" y="782"/>
                  </a:lnTo>
                  <a:lnTo>
                    <a:pt x="5103" y="563"/>
                  </a:lnTo>
                  <a:moveTo>
                    <a:pt x="5391" y="10132"/>
                  </a:moveTo>
                  <a:lnTo>
                    <a:pt x="5172" y="10132"/>
                  </a:lnTo>
                  <a:lnTo>
                    <a:pt x="5172" y="10351"/>
                  </a:lnTo>
                  <a:lnTo>
                    <a:pt x="5391" y="10351"/>
                  </a:lnTo>
                  <a:lnTo>
                    <a:pt x="5391" y="10132"/>
                  </a:lnTo>
                  <a:moveTo>
                    <a:pt x="5391" y="9851"/>
                  </a:moveTo>
                  <a:lnTo>
                    <a:pt x="5172" y="9851"/>
                  </a:lnTo>
                  <a:lnTo>
                    <a:pt x="5172" y="10070"/>
                  </a:lnTo>
                  <a:lnTo>
                    <a:pt x="5391" y="10070"/>
                  </a:lnTo>
                  <a:lnTo>
                    <a:pt x="5391" y="9851"/>
                  </a:lnTo>
                  <a:moveTo>
                    <a:pt x="5391" y="9569"/>
                  </a:moveTo>
                  <a:lnTo>
                    <a:pt x="5172" y="9569"/>
                  </a:lnTo>
                  <a:lnTo>
                    <a:pt x="5172" y="9788"/>
                  </a:lnTo>
                  <a:lnTo>
                    <a:pt x="5391" y="9788"/>
                  </a:lnTo>
                  <a:lnTo>
                    <a:pt x="5391" y="9569"/>
                  </a:lnTo>
                  <a:moveTo>
                    <a:pt x="5391" y="6192"/>
                  </a:moveTo>
                  <a:lnTo>
                    <a:pt x="5172" y="6192"/>
                  </a:lnTo>
                  <a:lnTo>
                    <a:pt x="5172" y="6411"/>
                  </a:lnTo>
                  <a:lnTo>
                    <a:pt x="5391" y="6411"/>
                  </a:lnTo>
                  <a:lnTo>
                    <a:pt x="5391" y="6192"/>
                  </a:lnTo>
                  <a:moveTo>
                    <a:pt x="5391" y="5911"/>
                  </a:moveTo>
                  <a:lnTo>
                    <a:pt x="5172" y="5911"/>
                  </a:lnTo>
                  <a:lnTo>
                    <a:pt x="5172" y="6129"/>
                  </a:lnTo>
                  <a:lnTo>
                    <a:pt x="5391" y="6129"/>
                  </a:lnTo>
                  <a:lnTo>
                    <a:pt x="5391" y="5911"/>
                  </a:lnTo>
                  <a:moveTo>
                    <a:pt x="5391" y="5629"/>
                  </a:moveTo>
                  <a:lnTo>
                    <a:pt x="5172" y="5629"/>
                  </a:lnTo>
                  <a:lnTo>
                    <a:pt x="5172" y="5848"/>
                  </a:lnTo>
                  <a:lnTo>
                    <a:pt x="5391" y="5848"/>
                  </a:lnTo>
                  <a:lnTo>
                    <a:pt x="5391" y="5629"/>
                  </a:lnTo>
                  <a:moveTo>
                    <a:pt x="5391" y="5348"/>
                  </a:moveTo>
                  <a:lnTo>
                    <a:pt x="5172" y="5348"/>
                  </a:lnTo>
                  <a:lnTo>
                    <a:pt x="5172" y="5567"/>
                  </a:lnTo>
                  <a:lnTo>
                    <a:pt x="5391" y="5567"/>
                  </a:lnTo>
                  <a:lnTo>
                    <a:pt x="5391" y="5348"/>
                  </a:lnTo>
                  <a:moveTo>
                    <a:pt x="5678" y="10132"/>
                  </a:moveTo>
                  <a:lnTo>
                    <a:pt x="5459" y="10132"/>
                  </a:lnTo>
                  <a:lnTo>
                    <a:pt x="5459" y="10351"/>
                  </a:lnTo>
                  <a:lnTo>
                    <a:pt x="5678" y="10351"/>
                  </a:lnTo>
                  <a:lnTo>
                    <a:pt x="5678" y="10132"/>
                  </a:lnTo>
                  <a:moveTo>
                    <a:pt x="5678" y="9851"/>
                  </a:moveTo>
                  <a:lnTo>
                    <a:pt x="5459" y="9851"/>
                  </a:lnTo>
                  <a:lnTo>
                    <a:pt x="5459" y="10070"/>
                  </a:lnTo>
                  <a:lnTo>
                    <a:pt x="5678" y="10070"/>
                  </a:lnTo>
                  <a:lnTo>
                    <a:pt x="5678" y="9851"/>
                  </a:lnTo>
                  <a:moveTo>
                    <a:pt x="5678" y="9569"/>
                  </a:moveTo>
                  <a:lnTo>
                    <a:pt x="5459" y="9569"/>
                  </a:lnTo>
                  <a:lnTo>
                    <a:pt x="5459" y="9788"/>
                  </a:lnTo>
                  <a:lnTo>
                    <a:pt x="5678" y="9788"/>
                  </a:lnTo>
                  <a:lnTo>
                    <a:pt x="5678" y="9569"/>
                  </a:lnTo>
                  <a:moveTo>
                    <a:pt x="5678" y="9288"/>
                  </a:moveTo>
                  <a:lnTo>
                    <a:pt x="5459" y="9288"/>
                  </a:lnTo>
                  <a:lnTo>
                    <a:pt x="5459" y="9507"/>
                  </a:lnTo>
                  <a:lnTo>
                    <a:pt x="5678" y="9507"/>
                  </a:lnTo>
                  <a:lnTo>
                    <a:pt x="5678" y="9288"/>
                  </a:lnTo>
                  <a:moveTo>
                    <a:pt x="5678" y="6473"/>
                  </a:moveTo>
                  <a:lnTo>
                    <a:pt x="5459" y="6473"/>
                  </a:lnTo>
                  <a:lnTo>
                    <a:pt x="5459" y="6692"/>
                  </a:lnTo>
                  <a:lnTo>
                    <a:pt x="5678" y="6692"/>
                  </a:lnTo>
                  <a:lnTo>
                    <a:pt x="5678" y="6473"/>
                  </a:lnTo>
                  <a:moveTo>
                    <a:pt x="5678" y="6192"/>
                  </a:moveTo>
                  <a:lnTo>
                    <a:pt x="5459" y="6192"/>
                  </a:lnTo>
                  <a:lnTo>
                    <a:pt x="5459" y="6411"/>
                  </a:lnTo>
                  <a:lnTo>
                    <a:pt x="5678" y="6411"/>
                  </a:lnTo>
                  <a:lnTo>
                    <a:pt x="5678" y="6192"/>
                  </a:lnTo>
                  <a:moveTo>
                    <a:pt x="5678" y="5911"/>
                  </a:moveTo>
                  <a:lnTo>
                    <a:pt x="5459" y="5911"/>
                  </a:lnTo>
                  <a:lnTo>
                    <a:pt x="5459" y="6129"/>
                  </a:lnTo>
                  <a:lnTo>
                    <a:pt x="5678" y="6129"/>
                  </a:lnTo>
                  <a:lnTo>
                    <a:pt x="5678" y="5911"/>
                  </a:lnTo>
                  <a:moveTo>
                    <a:pt x="5678" y="5629"/>
                  </a:moveTo>
                  <a:lnTo>
                    <a:pt x="5459" y="5629"/>
                  </a:lnTo>
                  <a:lnTo>
                    <a:pt x="5459" y="5848"/>
                  </a:lnTo>
                  <a:lnTo>
                    <a:pt x="5678" y="5848"/>
                  </a:lnTo>
                  <a:lnTo>
                    <a:pt x="5678" y="5629"/>
                  </a:lnTo>
                  <a:moveTo>
                    <a:pt x="5678" y="5348"/>
                  </a:moveTo>
                  <a:lnTo>
                    <a:pt x="5459" y="5348"/>
                  </a:lnTo>
                  <a:lnTo>
                    <a:pt x="5459" y="5567"/>
                  </a:lnTo>
                  <a:lnTo>
                    <a:pt x="5678" y="5567"/>
                  </a:lnTo>
                  <a:lnTo>
                    <a:pt x="5678" y="5348"/>
                  </a:lnTo>
                  <a:moveTo>
                    <a:pt x="5965" y="10414"/>
                  </a:moveTo>
                  <a:lnTo>
                    <a:pt x="5747" y="10414"/>
                  </a:lnTo>
                  <a:lnTo>
                    <a:pt x="5747" y="10633"/>
                  </a:lnTo>
                  <a:lnTo>
                    <a:pt x="5965" y="10633"/>
                  </a:lnTo>
                  <a:lnTo>
                    <a:pt x="5965" y="10414"/>
                  </a:lnTo>
                  <a:moveTo>
                    <a:pt x="5965" y="10132"/>
                  </a:moveTo>
                  <a:lnTo>
                    <a:pt x="5747" y="10132"/>
                  </a:lnTo>
                  <a:lnTo>
                    <a:pt x="5747" y="10351"/>
                  </a:lnTo>
                  <a:lnTo>
                    <a:pt x="5965" y="10351"/>
                  </a:lnTo>
                  <a:lnTo>
                    <a:pt x="5965" y="10132"/>
                  </a:lnTo>
                  <a:moveTo>
                    <a:pt x="5965" y="9851"/>
                  </a:moveTo>
                  <a:lnTo>
                    <a:pt x="5747" y="9851"/>
                  </a:lnTo>
                  <a:lnTo>
                    <a:pt x="5747" y="10070"/>
                  </a:lnTo>
                  <a:lnTo>
                    <a:pt x="5965" y="10070"/>
                  </a:lnTo>
                  <a:lnTo>
                    <a:pt x="5965" y="9851"/>
                  </a:lnTo>
                  <a:moveTo>
                    <a:pt x="5965" y="9569"/>
                  </a:moveTo>
                  <a:lnTo>
                    <a:pt x="5747" y="9569"/>
                  </a:lnTo>
                  <a:lnTo>
                    <a:pt x="5747" y="9788"/>
                  </a:lnTo>
                  <a:lnTo>
                    <a:pt x="5965" y="9788"/>
                  </a:lnTo>
                  <a:lnTo>
                    <a:pt x="5965" y="9569"/>
                  </a:lnTo>
                  <a:moveTo>
                    <a:pt x="5965" y="9288"/>
                  </a:moveTo>
                  <a:lnTo>
                    <a:pt x="5747" y="9288"/>
                  </a:lnTo>
                  <a:lnTo>
                    <a:pt x="5747" y="9507"/>
                  </a:lnTo>
                  <a:lnTo>
                    <a:pt x="5965" y="9507"/>
                  </a:lnTo>
                  <a:lnTo>
                    <a:pt x="5965" y="9288"/>
                  </a:lnTo>
                  <a:moveTo>
                    <a:pt x="5965" y="6755"/>
                  </a:moveTo>
                  <a:lnTo>
                    <a:pt x="5747" y="6755"/>
                  </a:lnTo>
                  <a:lnTo>
                    <a:pt x="5747" y="6974"/>
                  </a:lnTo>
                  <a:lnTo>
                    <a:pt x="5965" y="6974"/>
                  </a:lnTo>
                  <a:lnTo>
                    <a:pt x="5965" y="6755"/>
                  </a:lnTo>
                  <a:moveTo>
                    <a:pt x="5965" y="6473"/>
                  </a:moveTo>
                  <a:lnTo>
                    <a:pt x="5747" y="6473"/>
                  </a:lnTo>
                  <a:lnTo>
                    <a:pt x="5747" y="6692"/>
                  </a:lnTo>
                  <a:lnTo>
                    <a:pt x="5965" y="6692"/>
                  </a:lnTo>
                  <a:lnTo>
                    <a:pt x="5965" y="6473"/>
                  </a:lnTo>
                  <a:moveTo>
                    <a:pt x="5965" y="6192"/>
                  </a:moveTo>
                  <a:lnTo>
                    <a:pt x="5747" y="6192"/>
                  </a:lnTo>
                  <a:lnTo>
                    <a:pt x="5747" y="6411"/>
                  </a:lnTo>
                  <a:lnTo>
                    <a:pt x="5965" y="6411"/>
                  </a:lnTo>
                  <a:lnTo>
                    <a:pt x="5965" y="6192"/>
                  </a:lnTo>
                  <a:moveTo>
                    <a:pt x="5965" y="5911"/>
                  </a:moveTo>
                  <a:lnTo>
                    <a:pt x="5747" y="5911"/>
                  </a:lnTo>
                  <a:lnTo>
                    <a:pt x="5747" y="6129"/>
                  </a:lnTo>
                  <a:lnTo>
                    <a:pt x="5965" y="6129"/>
                  </a:lnTo>
                  <a:lnTo>
                    <a:pt x="5965" y="5911"/>
                  </a:lnTo>
                  <a:moveTo>
                    <a:pt x="5965" y="5629"/>
                  </a:moveTo>
                  <a:lnTo>
                    <a:pt x="5747" y="5629"/>
                  </a:lnTo>
                  <a:lnTo>
                    <a:pt x="5747" y="5848"/>
                  </a:lnTo>
                  <a:lnTo>
                    <a:pt x="5965" y="5848"/>
                  </a:lnTo>
                  <a:lnTo>
                    <a:pt x="5965" y="5629"/>
                  </a:lnTo>
                  <a:moveTo>
                    <a:pt x="5965" y="5348"/>
                  </a:moveTo>
                  <a:lnTo>
                    <a:pt x="5747" y="5348"/>
                  </a:lnTo>
                  <a:lnTo>
                    <a:pt x="5747" y="5567"/>
                  </a:lnTo>
                  <a:lnTo>
                    <a:pt x="5965" y="5567"/>
                  </a:lnTo>
                  <a:lnTo>
                    <a:pt x="5965" y="5348"/>
                  </a:lnTo>
                  <a:moveTo>
                    <a:pt x="5965" y="5066"/>
                  </a:moveTo>
                  <a:lnTo>
                    <a:pt x="5747" y="5066"/>
                  </a:lnTo>
                  <a:lnTo>
                    <a:pt x="5747" y="5285"/>
                  </a:lnTo>
                  <a:lnTo>
                    <a:pt x="5965" y="5285"/>
                  </a:lnTo>
                  <a:lnTo>
                    <a:pt x="5965" y="5066"/>
                  </a:lnTo>
                  <a:moveTo>
                    <a:pt x="6253" y="10132"/>
                  </a:moveTo>
                  <a:lnTo>
                    <a:pt x="6034" y="10132"/>
                  </a:lnTo>
                  <a:lnTo>
                    <a:pt x="6034" y="10351"/>
                  </a:lnTo>
                  <a:lnTo>
                    <a:pt x="6253" y="10351"/>
                  </a:lnTo>
                  <a:lnTo>
                    <a:pt x="6253" y="10132"/>
                  </a:lnTo>
                  <a:moveTo>
                    <a:pt x="6253" y="9851"/>
                  </a:moveTo>
                  <a:lnTo>
                    <a:pt x="6034" y="9851"/>
                  </a:lnTo>
                  <a:lnTo>
                    <a:pt x="6034" y="10070"/>
                  </a:lnTo>
                  <a:lnTo>
                    <a:pt x="6253" y="10070"/>
                  </a:lnTo>
                  <a:lnTo>
                    <a:pt x="6253" y="9851"/>
                  </a:lnTo>
                  <a:moveTo>
                    <a:pt x="6253" y="9569"/>
                  </a:moveTo>
                  <a:lnTo>
                    <a:pt x="6034" y="9569"/>
                  </a:lnTo>
                  <a:lnTo>
                    <a:pt x="6034" y="9788"/>
                  </a:lnTo>
                  <a:lnTo>
                    <a:pt x="6253" y="9788"/>
                  </a:lnTo>
                  <a:lnTo>
                    <a:pt x="6253" y="9569"/>
                  </a:lnTo>
                  <a:moveTo>
                    <a:pt x="6253" y="9288"/>
                  </a:moveTo>
                  <a:lnTo>
                    <a:pt x="6034" y="9288"/>
                  </a:lnTo>
                  <a:lnTo>
                    <a:pt x="6034" y="9507"/>
                  </a:lnTo>
                  <a:lnTo>
                    <a:pt x="6253" y="9507"/>
                  </a:lnTo>
                  <a:lnTo>
                    <a:pt x="6253" y="9288"/>
                  </a:lnTo>
                  <a:moveTo>
                    <a:pt x="6253" y="7036"/>
                  </a:moveTo>
                  <a:lnTo>
                    <a:pt x="6034" y="7036"/>
                  </a:lnTo>
                  <a:lnTo>
                    <a:pt x="6034" y="7255"/>
                  </a:lnTo>
                  <a:lnTo>
                    <a:pt x="6253" y="7255"/>
                  </a:lnTo>
                  <a:lnTo>
                    <a:pt x="6253" y="7036"/>
                  </a:lnTo>
                  <a:moveTo>
                    <a:pt x="6253" y="6755"/>
                  </a:moveTo>
                  <a:lnTo>
                    <a:pt x="6034" y="6755"/>
                  </a:lnTo>
                  <a:lnTo>
                    <a:pt x="6034" y="6974"/>
                  </a:lnTo>
                  <a:lnTo>
                    <a:pt x="6253" y="6974"/>
                  </a:lnTo>
                  <a:lnTo>
                    <a:pt x="6253" y="6755"/>
                  </a:lnTo>
                  <a:moveTo>
                    <a:pt x="6253" y="6473"/>
                  </a:moveTo>
                  <a:lnTo>
                    <a:pt x="6034" y="6473"/>
                  </a:lnTo>
                  <a:lnTo>
                    <a:pt x="6034" y="6692"/>
                  </a:lnTo>
                  <a:lnTo>
                    <a:pt x="6253" y="6692"/>
                  </a:lnTo>
                  <a:lnTo>
                    <a:pt x="6253" y="6473"/>
                  </a:lnTo>
                  <a:moveTo>
                    <a:pt x="6253" y="6192"/>
                  </a:moveTo>
                  <a:lnTo>
                    <a:pt x="6034" y="6192"/>
                  </a:lnTo>
                  <a:lnTo>
                    <a:pt x="6034" y="6411"/>
                  </a:lnTo>
                  <a:lnTo>
                    <a:pt x="6253" y="6411"/>
                  </a:lnTo>
                  <a:lnTo>
                    <a:pt x="6253" y="6192"/>
                  </a:lnTo>
                  <a:moveTo>
                    <a:pt x="6253" y="5911"/>
                  </a:moveTo>
                  <a:lnTo>
                    <a:pt x="6034" y="5911"/>
                  </a:lnTo>
                  <a:lnTo>
                    <a:pt x="6034" y="6129"/>
                  </a:lnTo>
                  <a:lnTo>
                    <a:pt x="6253" y="6129"/>
                  </a:lnTo>
                  <a:lnTo>
                    <a:pt x="6253" y="5911"/>
                  </a:lnTo>
                  <a:moveTo>
                    <a:pt x="6253" y="5629"/>
                  </a:moveTo>
                  <a:lnTo>
                    <a:pt x="6034" y="5629"/>
                  </a:lnTo>
                  <a:lnTo>
                    <a:pt x="6034" y="5848"/>
                  </a:lnTo>
                  <a:lnTo>
                    <a:pt x="6253" y="5848"/>
                  </a:lnTo>
                  <a:lnTo>
                    <a:pt x="6253" y="5629"/>
                  </a:lnTo>
                  <a:moveTo>
                    <a:pt x="6253" y="5348"/>
                  </a:moveTo>
                  <a:lnTo>
                    <a:pt x="6034" y="5348"/>
                  </a:lnTo>
                  <a:lnTo>
                    <a:pt x="6034" y="5567"/>
                  </a:lnTo>
                  <a:lnTo>
                    <a:pt x="6253" y="5567"/>
                  </a:lnTo>
                  <a:lnTo>
                    <a:pt x="6253" y="5348"/>
                  </a:lnTo>
                  <a:moveTo>
                    <a:pt x="6253" y="10414"/>
                  </a:moveTo>
                  <a:lnTo>
                    <a:pt x="6034" y="10414"/>
                  </a:lnTo>
                  <a:lnTo>
                    <a:pt x="6034" y="10633"/>
                  </a:lnTo>
                  <a:lnTo>
                    <a:pt x="6253" y="10633"/>
                  </a:lnTo>
                  <a:lnTo>
                    <a:pt x="6253" y="10414"/>
                  </a:lnTo>
                  <a:moveTo>
                    <a:pt x="6540" y="7036"/>
                  </a:moveTo>
                  <a:lnTo>
                    <a:pt x="6321" y="7036"/>
                  </a:lnTo>
                  <a:lnTo>
                    <a:pt x="6321" y="7255"/>
                  </a:lnTo>
                  <a:lnTo>
                    <a:pt x="6540" y="7255"/>
                  </a:lnTo>
                  <a:lnTo>
                    <a:pt x="6540" y="7036"/>
                  </a:lnTo>
                  <a:moveTo>
                    <a:pt x="6540" y="6755"/>
                  </a:moveTo>
                  <a:lnTo>
                    <a:pt x="6321" y="6755"/>
                  </a:lnTo>
                  <a:lnTo>
                    <a:pt x="6321" y="6974"/>
                  </a:lnTo>
                  <a:lnTo>
                    <a:pt x="6540" y="6974"/>
                  </a:lnTo>
                  <a:lnTo>
                    <a:pt x="6540" y="6755"/>
                  </a:lnTo>
                  <a:moveTo>
                    <a:pt x="6540" y="6473"/>
                  </a:moveTo>
                  <a:lnTo>
                    <a:pt x="6321" y="6473"/>
                  </a:lnTo>
                  <a:lnTo>
                    <a:pt x="6321" y="6692"/>
                  </a:lnTo>
                  <a:lnTo>
                    <a:pt x="6540" y="6692"/>
                  </a:lnTo>
                  <a:lnTo>
                    <a:pt x="6540" y="6473"/>
                  </a:lnTo>
                  <a:moveTo>
                    <a:pt x="6540" y="6192"/>
                  </a:moveTo>
                  <a:lnTo>
                    <a:pt x="6321" y="6192"/>
                  </a:lnTo>
                  <a:lnTo>
                    <a:pt x="6321" y="6411"/>
                  </a:lnTo>
                  <a:lnTo>
                    <a:pt x="6540" y="6411"/>
                  </a:lnTo>
                  <a:lnTo>
                    <a:pt x="6540" y="6192"/>
                  </a:lnTo>
                  <a:moveTo>
                    <a:pt x="6540" y="5911"/>
                  </a:moveTo>
                  <a:lnTo>
                    <a:pt x="6321" y="5911"/>
                  </a:lnTo>
                  <a:lnTo>
                    <a:pt x="6321" y="6129"/>
                  </a:lnTo>
                  <a:lnTo>
                    <a:pt x="6540" y="6129"/>
                  </a:lnTo>
                  <a:lnTo>
                    <a:pt x="6540" y="5911"/>
                  </a:lnTo>
                  <a:moveTo>
                    <a:pt x="6540" y="5629"/>
                  </a:moveTo>
                  <a:lnTo>
                    <a:pt x="6321" y="5629"/>
                  </a:lnTo>
                  <a:lnTo>
                    <a:pt x="6321" y="5848"/>
                  </a:lnTo>
                  <a:lnTo>
                    <a:pt x="6540" y="5848"/>
                  </a:lnTo>
                  <a:lnTo>
                    <a:pt x="6540" y="5629"/>
                  </a:lnTo>
                  <a:moveTo>
                    <a:pt x="6540" y="5348"/>
                  </a:moveTo>
                  <a:lnTo>
                    <a:pt x="6321" y="5348"/>
                  </a:lnTo>
                  <a:lnTo>
                    <a:pt x="6321" y="5567"/>
                  </a:lnTo>
                  <a:lnTo>
                    <a:pt x="6540" y="5567"/>
                  </a:lnTo>
                  <a:lnTo>
                    <a:pt x="6540" y="5348"/>
                  </a:ln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pic>
          <p:nvPicPr>
            <p:cNvPr id="12" name="Picture 77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3" y="7992"/>
              <a:ext cx="1804" cy="2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AutoShape 775"/>
            <p:cNvSpPr>
              <a:spLocks/>
            </p:cNvSpPr>
            <p:nvPr/>
          </p:nvSpPr>
          <p:spPr bwMode="auto">
            <a:xfrm>
              <a:off x="7741" y="6022"/>
              <a:ext cx="2518" cy="5286"/>
            </a:xfrm>
            <a:custGeom>
              <a:avLst/>
              <a:gdLst>
                <a:gd name="T0" fmla="+- 0 7741 7741"/>
                <a:gd name="T1" fmla="*/ T0 w 2518"/>
                <a:gd name="T2" fmla="+- 0 11025 6022"/>
                <a:gd name="T3" fmla="*/ 11025 h 5286"/>
                <a:gd name="T4" fmla="+- 0 7960 7741"/>
                <a:gd name="T5" fmla="*/ T4 w 2518"/>
                <a:gd name="T6" fmla="+- 0 10243 6022"/>
                <a:gd name="T7" fmla="*/ 10243 h 5286"/>
                <a:gd name="T8" fmla="+- 0 7960 7741"/>
                <a:gd name="T9" fmla="*/ T8 w 2518"/>
                <a:gd name="T10" fmla="+- 0 10462 6022"/>
                <a:gd name="T11" fmla="*/ 10462 h 5286"/>
                <a:gd name="T12" fmla="+- 0 7741 7741"/>
                <a:gd name="T13" fmla="*/ T12 w 2518"/>
                <a:gd name="T14" fmla="+- 0 11088 6022"/>
                <a:gd name="T15" fmla="*/ 11088 h 5286"/>
                <a:gd name="T16" fmla="+- 0 7960 7741"/>
                <a:gd name="T17" fmla="*/ T16 w 2518"/>
                <a:gd name="T18" fmla="+- 0 11088 6022"/>
                <a:gd name="T19" fmla="*/ 11088 h 5286"/>
                <a:gd name="T20" fmla="+- 0 8028 7741"/>
                <a:gd name="T21" fmla="*/ T20 w 2518"/>
                <a:gd name="T22" fmla="+- 0 7929 6022"/>
                <a:gd name="T23" fmla="*/ 7929 h 5286"/>
                <a:gd name="T24" fmla="+- 0 8247 7741"/>
                <a:gd name="T25" fmla="*/ T24 w 2518"/>
                <a:gd name="T26" fmla="+- 0 7429 6022"/>
                <a:gd name="T27" fmla="*/ 7429 h 5286"/>
                <a:gd name="T28" fmla="+- 0 8247 7741"/>
                <a:gd name="T29" fmla="*/ T28 w 2518"/>
                <a:gd name="T30" fmla="+- 0 7648 6022"/>
                <a:gd name="T31" fmla="*/ 7648 h 5286"/>
                <a:gd name="T32" fmla="+- 0 8028 7741"/>
                <a:gd name="T33" fmla="*/ T32 w 2518"/>
                <a:gd name="T34" fmla="+- 0 7147 6022"/>
                <a:gd name="T35" fmla="*/ 7147 h 5286"/>
                <a:gd name="T36" fmla="+- 0 8247 7741"/>
                <a:gd name="T37" fmla="*/ T36 w 2518"/>
                <a:gd name="T38" fmla="+- 0 7147 6022"/>
                <a:gd name="T39" fmla="*/ 7147 h 5286"/>
                <a:gd name="T40" fmla="+- 0 8028 7741"/>
                <a:gd name="T41" fmla="*/ T40 w 2518"/>
                <a:gd name="T42" fmla="+- 0 7085 6022"/>
                <a:gd name="T43" fmla="*/ 7085 h 5286"/>
                <a:gd name="T44" fmla="+- 0 8247 7741"/>
                <a:gd name="T45" fmla="*/ T44 w 2518"/>
                <a:gd name="T46" fmla="+- 0 6585 6022"/>
                <a:gd name="T47" fmla="*/ 6585 h 5286"/>
                <a:gd name="T48" fmla="+- 0 8247 7741"/>
                <a:gd name="T49" fmla="*/ T48 w 2518"/>
                <a:gd name="T50" fmla="+- 0 6803 6022"/>
                <a:gd name="T51" fmla="*/ 6803 h 5286"/>
                <a:gd name="T52" fmla="+- 0 8028 7741"/>
                <a:gd name="T53" fmla="*/ T52 w 2518"/>
                <a:gd name="T54" fmla="+- 0 6303 6022"/>
                <a:gd name="T55" fmla="*/ 6303 h 5286"/>
                <a:gd name="T56" fmla="+- 0 8247 7741"/>
                <a:gd name="T57" fmla="*/ T56 w 2518"/>
                <a:gd name="T58" fmla="+- 0 6303 6022"/>
                <a:gd name="T59" fmla="*/ 6303 h 5286"/>
                <a:gd name="T60" fmla="+- 0 8028 7741"/>
                <a:gd name="T61" fmla="*/ T60 w 2518"/>
                <a:gd name="T62" fmla="+- 0 6241 6022"/>
                <a:gd name="T63" fmla="*/ 6241 h 5286"/>
                <a:gd name="T64" fmla="+- 0 8535 7741"/>
                <a:gd name="T65" fmla="*/ T64 w 2518"/>
                <a:gd name="T66" fmla="+- 0 7710 6022"/>
                <a:gd name="T67" fmla="*/ 7710 h 5286"/>
                <a:gd name="T68" fmla="+- 0 8535 7741"/>
                <a:gd name="T69" fmla="*/ T68 w 2518"/>
                <a:gd name="T70" fmla="+- 0 7929 6022"/>
                <a:gd name="T71" fmla="*/ 7929 h 5286"/>
                <a:gd name="T72" fmla="+- 0 8316 7741"/>
                <a:gd name="T73" fmla="*/ T72 w 2518"/>
                <a:gd name="T74" fmla="+- 0 7429 6022"/>
                <a:gd name="T75" fmla="*/ 7429 h 5286"/>
                <a:gd name="T76" fmla="+- 0 8535 7741"/>
                <a:gd name="T77" fmla="*/ T76 w 2518"/>
                <a:gd name="T78" fmla="+- 0 7429 6022"/>
                <a:gd name="T79" fmla="*/ 7429 h 5286"/>
                <a:gd name="T80" fmla="+- 0 8316 7741"/>
                <a:gd name="T81" fmla="*/ T80 w 2518"/>
                <a:gd name="T82" fmla="+- 0 7366 6022"/>
                <a:gd name="T83" fmla="*/ 7366 h 5286"/>
                <a:gd name="T84" fmla="+- 0 8535 7741"/>
                <a:gd name="T85" fmla="*/ T84 w 2518"/>
                <a:gd name="T86" fmla="+- 0 6866 6022"/>
                <a:gd name="T87" fmla="*/ 6866 h 5286"/>
                <a:gd name="T88" fmla="+- 0 8535 7741"/>
                <a:gd name="T89" fmla="*/ T88 w 2518"/>
                <a:gd name="T90" fmla="+- 0 7085 6022"/>
                <a:gd name="T91" fmla="*/ 7085 h 5286"/>
                <a:gd name="T92" fmla="+- 0 8316 7741"/>
                <a:gd name="T93" fmla="*/ T92 w 2518"/>
                <a:gd name="T94" fmla="+- 0 6585 6022"/>
                <a:gd name="T95" fmla="*/ 6585 h 5286"/>
                <a:gd name="T96" fmla="+- 0 8535 7741"/>
                <a:gd name="T97" fmla="*/ T96 w 2518"/>
                <a:gd name="T98" fmla="+- 0 6585 6022"/>
                <a:gd name="T99" fmla="*/ 6585 h 5286"/>
                <a:gd name="T100" fmla="+- 0 8316 7741"/>
                <a:gd name="T101" fmla="*/ T100 w 2518"/>
                <a:gd name="T102" fmla="+- 0 6241 6022"/>
                <a:gd name="T103" fmla="*/ 6241 h 5286"/>
                <a:gd name="T104" fmla="+- 0 8822 7741"/>
                <a:gd name="T105" fmla="*/ T104 w 2518"/>
                <a:gd name="T106" fmla="+- 0 9680 6022"/>
                <a:gd name="T107" fmla="*/ 9680 h 5286"/>
                <a:gd name="T108" fmla="+- 0 8822 7741"/>
                <a:gd name="T109" fmla="*/ T108 w 2518"/>
                <a:gd name="T110" fmla="+- 0 9899 6022"/>
                <a:gd name="T111" fmla="*/ 9899 h 5286"/>
                <a:gd name="T112" fmla="+- 0 8603 7741"/>
                <a:gd name="T113" fmla="*/ T112 w 2518"/>
                <a:gd name="T114" fmla="+- 0 9399 6022"/>
                <a:gd name="T115" fmla="*/ 9399 h 5286"/>
                <a:gd name="T116" fmla="+- 0 8822 7741"/>
                <a:gd name="T117" fmla="*/ T116 w 2518"/>
                <a:gd name="T118" fmla="+- 0 9399 6022"/>
                <a:gd name="T119" fmla="*/ 9399 h 5286"/>
                <a:gd name="T120" fmla="+- 0 8603 7741"/>
                <a:gd name="T121" fmla="*/ T120 w 2518"/>
                <a:gd name="T122" fmla="+- 0 7929 6022"/>
                <a:gd name="T123" fmla="*/ 7929 h 5286"/>
                <a:gd name="T124" fmla="+- 0 8822 7741"/>
                <a:gd name="T125" fmla="*/ T124 w 2518"/>
                <a:gd name="T126" fmla="+- 0 7429 6022"/>
                <a:gd name="T127" fmla="*/ 7429 h 5286"/>
                <a:gd name="T128" fmla="+- 0 8822 7741"/>
                <a:gd name="T129" fmla="*/ T128 w 2518"/>
                <a:gd name="T130" fmla="+- 0 7648 6022"/>
                <a:gd name="T131" fmla="*/ 7648 h 5286"/>
                <a:gd name="T132" fmla="+- 0 8603 7741"/>
                <a:gd name="T133" fmla="*/ T132 w 2518"/>
                <a:gd name="T134" fmla="+- 0 7147 6022"/>
                <a:gd name="T135" fmla="*/ 7147 h 5286"/>
                <a:gd name="T136" fmla="+- 0 8822 7741"/>
                <a:gd name="T137" fmla="*/ T136 w 2518"/>
                <a:gd name="T138" fmla="+- 0 7147 6022"/>
                <a:gd name="T139" fmla="*/ 7147 h 5286"/>
                <a:gd name="T140" fmla="+- 0 8603 7741"/>
                <a:gd name="T141" fmla="*/ T140 w 2518"/>
                <a:gd name="T142" fmla="+- 0 7085 6022"/>
                <a:gd name="T143" fmla="*/ 7085 h 5286"/>
                <a:gd name="T144" fmla="+- 0 8822 7741"/>
                <a:gd name="T145" fmla="*/ T144 w 2518"/>
                <a:gd name="T146" fmla="+- 0 6022 6022"/>
                <a:gd name="T147" fmla="*/ 6022 h 5286"/>
                <a:gd name="T148" fmla="+- 0 8822 7741"/>
                <a:gd name="T149" fmla="*/ T148 w 2518"/>
                <a:gd name="T150" fmla="+- 0 6241 6022"/>
                <a:gd name="T151" fmla="*/ 6241 h 5286"/>
                <a:gd name="T152" fmla="+- 0 8890 7741"/>
                <a:gd name="T153" fmla="*/ T152 w 2518"/>
                <a:gd name="T154" fmla="+- 0 7710 6022"/>
                <a:gd name="T155" fmla="*/ 7710 h 5286"/>
                <a:gd name="T156" fmla="+- 0 9109 7741"/>
                <a:gd name="T157" fmla="*/ T156 w 2518"/>
                <a:gd name="T158" fmla="+- 0 7710 6022"/>
                <a:gd name="T159" fmla="*/ 7710 h 5286"/>
                <a:gd name="T160" fmla="+- 0 8890 7741"/>
                <a:gd name="T161" fmla="*/ T160 w 2518"/>
                <a:gd name="T162" fmla="+- 0 7648 6022"/>
                <a:gd name="T163" fmla="*/ 7648 h 5286"/>
                <a:gd name="T164" fmla="+- 0 9109 7741"/>
                <a:gd name="T165" fmla="*/ T164 w 2518"/>
                <a:gd name="T166" fmla="+- 0 7147 6022"/>
                <a:gd name="T167" fmla="*/ 7147 h 5286"/>
                <a:gd name="T168" fmla="+- 0 9109 7741"/>
                <a:gd name="T169" fmla="*/ T168 w 2518"/>
                <a:gd name="T170" fmla="+- 0 7366 6022"/>
                <a:gd name="T171" fmla="*/ 7366 h 5286"/>
                <a:gd name="T172" fmla="+- 0 8890 7741"/>
                <a:gd name="T173" fmla="*/ T172 w 2518"/>
                <a:gd name="T174" fmla="+- 0 6866 6022"/>
                <a:gd name="T175" fmla="*/ 6866 h 5286"/>
                <a:gd name="T176" fmla="+- 0 9109 7741"/>
                <a:gd name="T177" fmla="*/ T176 w 2518"/>
                <a:gd name="T178" fmla="+- 0 6866 6022"/>
                <a:gd name="T179" fmla="*/ 6866 h 5286"/>
                <a:gd name="T180" fmla="+- 0 9178 7741"/>
                <a:gd name="T181" fmla="*/ T180 w 2518"/>
                <a:gd name="T182" fmla="+- 0 7648 6022"/>
                <a:gd name="T183" fmla="*/ 7648 h 5286"/>
                <a:gd name="T184" fmla="+- 0 9397 7741"/>
                <a:gd name="T185" fmla="*/ T184 w 2518"/>
                <a:gd name="T186" fmla="+- 0 7147 6022"/>
                <a:gd name="T187" fmla="*/ 7147 h 5286"/>
                <a:gd name="T188" fmla="+- 0 9397 7741"/>
                <a:gd name="T189" fmla="*/ T188 w 2518"/>
                <a:gd name="T190" fmla="+- 0 7366 6022"/>
                <a:gd name="T191" fmla="*/ 7366 h 5286"/>
                <a:gd name="T192" fmla="+- 0 9178 7741"/>
                <a:gd name="T193" fmla="*/ T192 w 2518"/>
                <a:gd name="T194" fmla="+- 0 6866 6022"/>
                <a:gd name="T195" fmla="*/ 6866 h 5286"/>
                <a:gd name="T196" fmla="+- 0 9397 7741"/>
                <a:gd name="T197" fmla="*/ T196 w 2518"/>
                <a:gd name="T198" fmla="+- 0 6866 6022"/>
                <a:gd name="T199" fmla="*/ 6866 h 5286"/>
                <a:gd name="T200" fmla="+- 0 9465 7741"/>
                <a:gd name="T201" fmla="*/ T200 w 2518"/>
                <a:gd name="T202" fmla="+- 0 7929 6022"/>
                <a:gd name="T203" fmla="*/ 7929 h 5286"/>
                <a:gd name="T204" fmla="+- 0 9684 7741"/>
                <a:gd name="T205" fmla="*/ T204 w 2518"/>
                <a:gd name="T206" fmla="+- 0 7429 6022"/>
                <a:gd name="T207" fmla="*/ 7429 h 5286"/>
                <a:gd name="T208" fmla="+- 0 9684 7741"/>
                <a:gd name="T209" fmla="*/ T208 w 2518"/>
                <a:gd name="T210" fmla="+- 0 7648 6022"/>
                <a:gd name="T211" fmla="*/ 7648 h 5286"/>
                <a:gd name="T212" fmla="+- 0 9465 7741"/>
                <a:gd name="T213" fmla="*/ T212 w 2518"/>
                <a:gd name="T214" fmla="+- 0 7147 6022"/>
                <a:gd name="T215" fmla="*/ 7147 h 5286"/>
                <a:gd name="T216" fmla="+- 0 9684 7741"/>
                <a:gd name="T217" fmla="*/ T216 w 2518"/>
                <a:gd name="T218" fmla="+- 0 7147 6022"/>
                <a:gd name="T219" fmla="*/ 7147 h 5286"/>
                <a:gd name="T220" fmla="+- 0 9752 7741"/>
                <a:gd name="T221" fmla="*/ T220 w 2518"/>
                <a:gd name="T222" fmla="+- 0 7929 6022"/>
                <a:gd name="T223" fmla="*/ 7929 h 5286"/>
                <a:gd name="T224" fmla="+- 0 9971 7741"/>
                <a:gd name="T225" fmla="*/ T224 w 2518"/>
                <a:gd name="T226" fmla="+- 0 7429 6022"/>
                <a:gd name="T227" fmla="*/ 7429 h 5286"/>
                <a:gd name="T228" fmla="+- 0 9971 7741"/>
                <a:gd name="T229" fmla="*/ T228 w 2518"/>
                <a:gd name="T230" fmla="+- 0 7648 6022"/>
                <a:gd name="T231" fmla="*/ 7648 h 5286"/>
                <a:gd name="T232" fmla="+- 0 10040 7741"/>
                <a:gd name="T233" fmla="*/ T232 w 2518"/>
                <a:gd name="T234" fmla="+- 0 7992 6022"/>
                <a:gd name="T235" fmla="*/ 7992 h 5286"/>
                <a:gd name="T236" fmla="+- 0 10259 7741"/>
                <a:gd name="T237" fmla="*/ T236 w 2518"/>
                <a:gd name="T238" fmla="+- 0 7992 6022"/>
                <a:gd name="T239" fmla="*/ 7992 h 5286"/>
                <a:gd name="T240" fmla="+- 0 10040 7741"/>
                <a:gd name="T241" fmla="*/ T240 w 2518"/>
                <a:gd name="T242" fmla="+- 0 7929 6022"/>
                <a:gd name="T243" fmla="*/ 7929 h 528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2518" h="5286">
                  <a:moveTo>
                    <a:pt x="219" y="4784"/>
                  </a:moveTo>
                  <a:lnTo>
                    <a:pt x="0" y="4784"/>
                  </a:lnTo>
                  <a:lnTo>
                    <a:pt x="0" y="5003"/>
                  </a:lnTo>
                  <a:lnTo>
                    <a:pt x="219" y="5003"/>
                  </a:lnTo>
                  <a:lnTo>
                    <a:pt x="219" y="4784"/>
                  </a:lnTo>
                  <a:moveTo>
                    <a:pt x="219" y="4221"/>
                  </a:moveTo>
                  <a:lnTo>
                    <a:pt x="0" y="4221"/>
                  </a:lnTo>
                  <a:lnTo>
                    <a:pt x="0" y="4440"/>
                  </a:lnTo>
                  <a:lnTo>
                    <a:pt x="219" y="4440"/>
                  </a:lnTo>
                  <a:lnTo>
                    <a:pt x="219" y="4221"/>
                  </a:lnTo>
                  <a:moveTo>
                    <a:pt x="219" y="5066"/>
                  </a:moveTo>
                  <a:lnTo>
                    <a:pt x="0" y="5066"/>
                  </a:lnTo>
                  <a:lnTo>
                    <a:pt x="0" y="5285"/>
                  </a:lnTo>
                  <a:lnTo>
                    <a:pt x="219" y="5285"/>
                  </a:lnTo>
                  <a:lnTo>
                    <a:pt x="219" y="5066"/>
                  </a:lnTo>
                  <a:moveTo>
                    <a:pt x="506" y="1688"/>
                  </a:moveTo>
                  <a:lnTo>
                    <a:pt x="287" y="1688"/>
                  </a:lnTo>
                  <a:lnTo>
                    <a:pt x="287" y="1907"/>
                  </a:lnTo>
                  <a:lnTo>
                    <a:pt x="506" y="1907"/>
                  </a:lnTo>
                  <a:lnTo>
                    <a:pt x="506" y="1688"/>
                  </a:lnTo>
                  <a:moveTo>
                    <a:pt x="506" y="1407"/>
                  </a:moveTo>
                  <a:lnTo>
                    <a:pt x="287" y="1407"/>
                  </a:lnTo>
                  <a:lnTo>
                    <a:pt x="287" y="1626"/>
                  </a:lnTo>
                  <a:lnTo>
                    <a:pt x="506" y="1626"/>
                  </a:lnTo>
                  <a:lnTo>
                    <a:pt x="506" y="1407"/>
                  </a:lnTo>
                  <a:moveTo>
                    <a:pt x="506" y="1125"/>
                  </a:moveTo>
                  <a:lnTo>
                    <a:pt x="287" y="1125"/>
                  </a:lnTo>
                  <a:lnTo>
                    <a:pt x="287" y="1344"/>
                  </a:lnTo>
                  <a:lnTo>
                    <a:pt x="506" y="1344"/>
                  </a:lnTo>
                  <a:lnTo>
                    <a:pt x="506" y="1125"/>
                  </a:lnTo>
                  <a:moveTo>
                    <a:pt x="506" y="844"/>
                  </a:moveTo>
                  <a:lnTo>
                    <a:pt x="287" y="844"/>
                  </a:lnTo>
                  <a:lnTo>
                    <a:pt x="287" y="1063"/>
                  </a:lnTo>
                  <a:lnTo>
                    <a:pt x="506" y="1063"/>
                  </a:lnTo>
                  <a:lnTo>
                    <a:pt x="506" y="844"/>
                  </a:lnTo>
                  <a:moveTo>
                    <a:pt x="506" y="563"/>
                  </a:moveTo>
                  <a:lnTo>
                    <a:pt x="287" y="563"/>
                  </a:lnTo>
                  <a:lnTo>
                    <a:pt x="287" y="781"/>
                  </a:lnTo>
                  <a:lnTo>
                    <a:pt x="506" y="781"/>
                  </a:lnTo>
                  <a:lnTo>
                    <a:pt x="506" y="563"/>
                  </a:lnTo>
                  <a:moveTo>
                    <a:pt x="506" y="281"/>
                  </a:moveTo>
                  <a:lnTo>
                    <a:pt x="287" y="281"/>
                  </a:lnTo>
                  <a:lnTo>
                    <a:pt x="287" y="500"/>
                  </a:lnTo>
                  <a:lnTo>
                    <a:pt x="506" y="500"/>
                  </a:lnTo>
                  <a:lnTo>
                    <a:pt x="506" y="281"/>
                  </a:lnTo>
                  <a:moveTo>
                    <a:pt x="506" y="0"/>
                  </a:moveTo>
                  <a:lnTo>
                    <a:pt x="287" y="0"/>
                  </a:lnTo>
                  <a:lnTo>
                    <a:pt x="287" y="219"/>
                  </a:lnTo>
                  <a:lnTo>
                    <a:pt x="506" y="219"/>
                  </a:lnTo>
                  <a:lnTo>
                    <a:pt x="506" y="0"/>
                  </a:lnTo>
                  <a:moveTo>
                    <a:pt x="794" y="1688"/>
                  </a:moveTo>
                  <a:lnTo>
                    <a:pt x="575" y="1688"/>
                  </a:lnTo>
                  <a:lnTo>
                    <a:pt x="575" y="1907"/>
                  </a:lnTo>
                  <a:lnTo>
                    <a:pt x="794" y="1907"/>
                  </a:lnTo>
                  <a:lnTo>
                    <a:pt x="794" y="1688"/>
                  </a:lnTo>
                  <a:moveTo>
                    <a:pt x="794" y="1407"/>
                  </a:moveTo>
                  <a:lnTo>
                    <a:pt x="575" y="1407"/>
                  </a:lnTo>
                  <a:lnTo>
                    <a:pt x="575" y="1626"/>
                  </a:lnTo>
                  <a:lnTo>
                    <a:pt x="794" y="1626"/>
                  </a:lnTo>
                  <a:lnTo>
                    <a:pt x="794" y="1407"/>
                  </a:lnTo>
                  <a:moveTo>
                    <a:pt x="794" y="1125"/>
                  </a:moveTo>
                  <a:lnTo>
                    <a:pt x="575" y="1125"/>
                  </a:lnTo>
                  <a:lnTo>
                    <a:pt x="575" y="1344"/>
                  </a:lnTo>
                  <a:lnTo>
                    <a:pt x="794" y="1344"/>
                  </a:lnTo>
                  <a:lnTo>
                    <a:pt x="794" y="1125"/>
                  </a:lnTo>
                  <a:moveTo>
                    <a:pt x="794" y="844"/>
                  </a:moveTo>
                  <a:lnTo>
                    <a:pt x="575" y="844"/>
                  </a:lnTo>
                  <a:lnTo>
                    <a:pt x="575" y="1063"/>
                  </a:lnTo>
                  <a:lnTo>
                    <a:pt x="794" y="1063"/>
                  </a:lnTo>
                  <a:lnTo>
                    <a:pt x="794" y="844"/>
                  </a:lnTo>
                  <a:moveTo>
                    <a:pt x="794" y="563"/>
                  </a:moveTo>
                  <a:lnTo>
                    <a:pt x="575" y="563"/>
                  </a:lnTo>
                  <a:lnTo>
                    <a:pt x="575" y="781"/>
                  </a:lnTo>
                  <a:lnTo>
                    <a:pt x="794" y="781"/>
                  </a:lnTo>
                  <a:lnTo>
                    <a:pt x="794" y="563"/>
                  </a:lnTo>
                  <a:moveTo>
                    <a:pt x="794" y="0"/>
                  </a:moveTo>
                  <a:lnTo>
                    <a:pt x="575" y="0"/>
                  </a:lnTo>
                  <a:lnTo>
                    <a:pt x="575" y="219"/>
                  </a:lnTo>
                  <a:lnTo>
                    <a:pt x="794" y="219"/>
                  </a:lnTo>
                  <a:lnTo>
                    <a:pt x="794" y="0"/>
                  </a:lnTo>
                  <a:moveTo>
                    <a:pt x="1081" y="3658"/>
                  </a:moveTo>
                  <a:lnTo>
                    <a:pt x="862" y="3658"/>
                  </a:lnTo>
                  <a:lnTo>
                    <a:pt x="862" y="3877"/>
                  </a:lnTo>
                  <a:lnTo>
                    <a:pt x="1081" y="3877"/>
                  </a:lnTo>
                  <a:lnTo>
                    <a:pt x="1081" y="3658"/>
                  </a:lnTo>
                  <a:moveTo>
                    <a:pt x="1081" y="3377"/>
                  </a:moveTo>
                  <a:lnTo>
                    <a:pt x="862" y="3377"/>
                  </a:lnTo>
                  <a:lnTo>
                    <a:pt x="862" y="3596"/>
                  </a:lnTo>
                  <a:lnTo>
                    <a:pt x="1081" y="3596"/>
                  </a:lnTo>
                  <a:lnTo>
                    <a:pt x="1081" y="3377"/>
                  </a:lnTo>
                  <a:moveTo>
                    <a:pt x="1081" y="1688"/>
                  </a:moveTo>
                  <a:lnTo>
                    <a:pt x="862" y="1688"/>
                  </a:lnTo>
                  <a:lnTo>
                    <a:pt x="862" y="1907"/>
                  </a:lnTo>
                  <a:lnTo>
                    <a:pt x="1081" y="1907"/>
                  </a:lnTo>
                  <a:lnTo>
                    <a:pt x="1081" y="1688"/>
                  </a:lnTo>
                  <a:moveTo>
                    <a:pt x="1081" y="1407"/>
                  </a:moveTo>
                  <a:lnTo>
                    <a:pt x="862" y="1407"/>
                  </a:lnTo>
                  <a:lnTo>
                    <a:pt x="862" y="1626"/>
                  </a:lnTo>
                  <a:lnTo>
                    <a:pt x="1081" y="1626"/>
                  </a:lnTo>
                  <a:lnTo>
                    <a:pt x="1081" y="1407"/>
                  </a:lnTo>
                  <a:moveTo>
                    <a:pt x="1081" y="1125"/>
                  </a:moveTo>
                  <a:lnTo>
                    <a:pt x="862" y="1125"/>
                  </a:lnTo>
                  <a:lnTo>
                    <a:pt x="862" y="1344"/>
                  </a:lnTo>
                  <a:lnTo>
                    <a:pt x="1081" y="1344"/>
                  </a:lnTo>
                  <a:lnTo>
                    <a:pt x="1081" y="1125"/>
                  </a:lnTo>
                  <a:moveTo>
                    <a:pt x="1081" y="844"/>
                  </a:moveTo>
                  <a:lnTo>
                    <a:pt x="862" y="844"/>
                  </a:lnTo>
                  <a:lnTo>
                    <a:pt x="862" y="1063"/>
                  </a:lnTo>
                  <a:lnTo>
                    <a:pt x="1081" y="1063"/>
                  </a:lnTo>
                  <a:lnTo>
                    <a:pt x="1081" y="844"/>
                  </a:lnTo>
                  <a:moveTo>
                    <a:pt x="1081" y="0"/>
                  </a:moveTo>
                  <a:lnTo>
                    <a:pt x="862" y="0"/>
                  </a:lnTo>
                  <a:lnTo>
                    <a:pt x="862" y="219"/>
                  </a:lnTo>
                  <a:lnTo>
                    <a:pt x="1081" y="219"/>
                  </a:lnTo>
                  <a:lnTo>
                    <a:pt x="1081" y="0"/>
                  </a:lnTo>
                  <a:moveTo>
                    <a:pt x="1368" y="1688"/>
                  </a:moveTo>
                  <a:lnTo>
                    <a:pt x="1149" y="1688"/>
                  </a:lnTo>
                  <a:lnTo>
                    <a:pt x="1149" y="1907"/>
                  </a:lnTo>
                  <a:lnTo>
                    <a:pt x="1368" y="1907"/>
                  </a:lnTo>
                  <a:lnTo>
                    <a:pt x="1368" y="1688"/>
                  </a:lnTo>
                  <a:moveTo>
                    <a:pt x="1368" y="1407"/>
                  </a:moveTo>
                  <a:lnTo>
                    <a:pt x="1149" y="1407"/>
                  </a:lnTo>
                  <a:lnTo>
                    <a:pt x="1149" y="1626"/>
                  </a:lnTo>
                  <a:lnTo>
                    <a:pt x="1368" y="1626"/>
                  </a:lnTo>
                  <a:lnTo>
                    <a:pt x="1368" y="1407"/>
                  </a:lnTo>
                  <a:moveTo>
                    <a:pt x="1368" y="1125"/>
                  </a:moveTo>
                  <a:lnTo>
                    <a:pt x="1149" y="1125"/>
                  </a:lnTo>
                  <a:lnTo>
                    <a:pt x="1149" y="1344"/>
                  </a:lnTo>
                  <a:lnTo>
                    <a:pt x="1368" y="1344"/>
                  </a:lnTo>
                  <a:lnTo>
                    <a:pt x="1368" y="1125"/>
                  </a:lnTo>
                  <a:moveTo>
                    <a:pt x="1368" y="844"/>
                  </a:moveTo>
                  <a:lnTo>
                    <a:pt x="1149" y="844"/>
                  </a:lnTo>
                  <a:lnTo>
                    <a:pt x="1149" y="1063"/>
                  </a:lnTo>
                  <a:lnTo>
                    <a:pt x="1368" y="1063"/>
                  </a:lnTo>
                  <a:lnTo>
                    <a:pt x="1368" y="844"/>
                  </a:lnTo>
                  <a:moveTo>
                    <a:pt x="1656" y="1407"/>
                  </a:moveTo>
                  <a:lnTo>
                    <a:pt x="1437" y="1407"/>
                  </a:lnTo>
                  <a:lnTo>
                    <a:pt x="1437" y="1626"/>
                  </a:lnTo>
                  <a:lnTo>
                    <a:pt x="1656" y="1626"/>
                  </a:lnTo>
                  <a:lnTo>
                    <a:pt x="1656" y="1407"/>
                  </a:lnTo>
                  <a:moveTo>
                    <a:pt x="1656" y="1125"/>
                  </a:moveTo>
                  <a:lnTo>
                    <a:pt x="1437" y="1125"/>
                  </a:lnTo>
                  <a:lnTo>
                    <a:pt x="1437" y="1344"/>
                  </a:lnTo>
                  <a:lnTo>
                    <a:pt x="1656" y="1344"/>
                  </a:lnTo>
                  <a:lnTo>
                    <a:pt x="1656" y="1125"/>
                  </a:lnTo>
                  <a:moveTo>
                    <a:pt x="1656" y="844"/>
                  </a:moveTo>
                  <a:lnTo>
                    <a:pt x="1437" y="844"/>
                  </a:lnTo>
                  <a:lnTo>
                    <a:pt x="1437" y="1063"/>
                  </a:lnTo>
                  <a:lnTo>
                    <a:pt x="1656" y="1063"/>
                  </a:lnTo>
                  <a:lnTo>
                    <a:pt x="1656" y="844"/>
                  </a:lnTo>
                  <a:moveTo>
                    <a:pt x="1943" y="1688"/>
                  </a:moveTo>
                  <a:lnTo>
                    <a:pt x="1724" y="1688"/>
                  </a:lnTo>
                  <a:lnTo>
                    <a:pt x="1724" y="1907"/>
                  </a:lnTo>
                  <a:lnTo>
                    <a:pt x="1943" y="1907"/>
                  </a:lnTo>
                  <a:lnTo>
                    <a:pt x="1943" y="1688"/>
                  </a:lnTo>
                  <a:moveTo>
                    <a:pt x="1943" y="1407"/>
                  </a:moveTo>
                  <a:lnTo>
                    <a:pt x="1724" y="1407"/>
                  </a:lnTo>
                  <a:lnTo>
                    <a:pt x="1724" y="1626"/>
                  </a:lnTo>
                  <a:lnTo>
                    <a:pt x="1943" y="1626"/>
                  </a:lnTo>
                  <a:lnTo>
                    <a:pt x="1943" y="1407"/>
                  </a:lnTo>
                  <a:moveTo>
                    <a:pt x="1943" y="1125"/>
                  </a:moveTo>
                  <a:lnTo>
                    <a:pt x="1724" y="1125"/>
                  </a:lnTo>
                  <a:lnTo>
                    <a:pt x="1724" y="1344"/>
                  </a:lnTo>
                  <a:lnTo>
                    <a:pt x="1943" y="1344"/>
                  </a:lnTo>
                  <a:lnTo>
                    <a:pt x="1943" y="1125"/>
                  </a:lnTo>
                  <a:moveTo>
                    <a:pt x="2230" y="1688"/>
                  </a:moveTo>
                  <a:lnTo>
                    <a:pt x="2011" y="1688"/>
                  </a:lnTo>
                  <a:lnTo>
                    <a:pt x="2011" y="1907"/>
                  </a:lnTo>
                  <a:lnTo>
                    <a:pt x="2230" y="1907"/>
                  </a:lnTo>
                  <a:lnTo>
                    <a:pt x="2230" y="1688"/>
                  </a:lnTo>
                  <a:moveTo>
                    <a:pt x="2230" y="1407"/>
                  </a:moveTo>
                  <a:lnTo>
                    <a:pt x="2011" y="1407"/>
                  </a:lnTo>
                  <a:lnTo>
                    <a:pt x="2011" y="1626"/>
                  </a:lnTo>
                  <a:lnTo>
                    <a:pt x="2230" y="1626"/>
                  </a:lnTo>
                  <a:lnTo>
                    <a:pt x="2230" y="1407"/>
                  </a:lnTo>
                  <a:moveTo>
                    <a:pt x="2518" y="1970"/>
                  </a:moveTo>
                  <a:lnTo>
                    <a:pt x="2299" y="1970"/>
                  </a:lnTo>
                  <a:lnTo>
                    <a:pt x="2299" y="2189"/>
                  </a:lnTo>
                  <a:lnTo>
                    <a:pt x="2518" y="2189"/>
                  </a:lnTo>
                  <a:lnTo>
                    <a:pt x="2518" y="1970"/>
                  </a:lnTo>
                  <a:moveTo>
                    <a:pt x="2518" y="1688"/>
                  </a:moveTo>
                  <a:lnTo>
                    <a:pt x="2299" y="1688"/>
                  </a:lnTo>
                  <a:lnTo>
                    <a:pt x="2299" y="1907"/>
                  </a:lnTo>
                  <a:lnTo>
                    <a:pt x="2518" y="1907"/>
                  </a:lnTo>
                  <a:lnTo>
                    <a:pt x="2518" y="1688"/>
                  </a:ln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14" name="Freeform 774"/>
            <p:cNvSpPr>
              <a:spLocks/>
            </p:cNvSpPr>
            <p:nvPr/>
          </p:nvSpPr>
          <p:spPr bwMode="auto">
            <a:xfrm>
              <a:off x="2725" y="7152"/>
              <a:ext cx="457" cy="578"/>
            </a:xfrm>
            <a:custGeom>
              <a:avLst/>
              <a:gdLst>
                <a:gd name="T0" fmla="+- 0 2953 2725"/>
                <a:gd name="T1" fmla="*/ T0 w 457"/>
                <a:gd name="T2" fmla="+- 0 7152 7152"/>
                <a:gd name="T3" fmla="*/ 7152 h 578"/>
                <a:gd name="T4" fmla="+- 0 2881 2725"/>
                <a:gd name="T5" fmla="*/ T4 w 457"/>
                <a:gd name="T6" fmla="+- 0 7163 7152"/>
                <a:gd name="T7" fmla="*/ 7163 h 578"/>
                <a:gd name="T8" fmla="+- 0 2818 2725"/>
                <a:gd name="T9" fmla="*/ T8 w 457"/>
                <a:gd name="T10" fmla="+- 0 7196 7152"/>
                <a:gd name="T11" fmla="*/ 7196 h 578"/>
                <a:gd name="T12" fmla="+- 0 2769 2725"/>
                <a:gd name="T13" fmla="*/ T12 w 457"/>
                <a:gd name="T14" fmla="+- 0 7245 7152"/>
                <a:gd name="T15" fmla="*/ 7245 h 578"/>
                <a:gd name="T16" fmla="+- 0 2737 2725"/>
                <a:gd name="T17" fmla="*/ T16 w 457"/>
                <a:gd name="T18" fmla="+- 0 7308 7152"/>
                <a:gd name="T19" fmla="*/ 7308 h 578"/>
                <a:gd name="T20" fmla="+- 0 2725 2725"/>
                <a:gd name="T21" fmla="*/ T20 w 457"/>
                <a:gd name="T22" fmla="+- 0 7380 7152"/>
                <a:gd name="T23" fmla="*/ 7380 h 578"/>
                <a:gd name="T24" fmla="+- 0 2742 2725"/>
                <a:gd name="T25" fmla="*/ T24 w 457"/>
                <a:gd name="T26" fmla="+- 0 7450 7152"/>
                <a:gd name="T27" fmla="*/ 7450 h 578"/>
                <a:gd name="T28" fmla="+- 0 2784 2725"/>
                <a:gd name="T29" fmla="*/ T28 w 457"/>
                <a:gd name="T30" fmla="+- 0 7527 7152"/>
                <a:gd name="T31" fmla="*/ 7527 h 578"/>
                <a:gd name="T32" fmla="+- 0 2839 2725"/>
                <a:gd name="T33" fmla="*/ T32 w 457"/>
                <a:gd name="T34" fmla="+- 0 7602 7152"/>
                <a:gd name="T35" fmla="*/ 7602 h 578"/>
                <a:gd name="T36" fmla="+- 0 2894 2725"/>
                <a:gd name="T37" fmla="*/ T36 w 457"/>
                <a:gd name="T38" fmla="+- 0 7667 7152"/>
                <a:gd name="T39" fmla="*/ 7667 h 578"/>
                <a:gd name="T40" fmla="+- 0 2936 2725"/>
                <a:gd name="T41" fmla="*/ T40 w 457"/>
                <a:gd name="T42" fmla="+- 0 7712 7152"/>
                <a:gd name="T43" fmla="*/ 7712 h 578"/>
                <a:gd name="T44" fmla="+- 0 2953 2725"/>
                <a:gd name="T45" fmla="*/ T44 w 457"/>
                <a:gd name="T46" fmla="+- 0 7730 7152"/>
                <a:gd name="T47" fmla="*/ 7730 h 578"/>
                <a:gd name="T48" fmla="+- 0 2989 2725"/>
                <a:gd name="T49" fmla="*/ T48 w 457"/>
                <a:gd name="T50" fmla="+- 0 7693 7152"/>
                <a:gd name="T51" fmla="*/ 7693 h 578"/>
                <a:gd name="T52" fmla="+- 0 3067 2725"/>
                <a:gd name="T53" fmla="*/ T52 w 457"/>
                <a:gd name="T54" fmla="+- 0 7602 7152"/>
                <a:gd name="T55" fmla="*/ 7602 h 578"/>
                <a:gd name="T56" fmla="+- 0 3146 2725"/>
                <a:gd name="T57" fmla="*/ T56 w 457"/>
                <a:gd name="T58" fmla="+- 0 7488 7152"/>
                <a:gd name="T59" fmla="*/ 7488 h 578"/>
                <a:gd name="T60" fmla="+- 0 3182 2725"/>
                <a:gd name="T61" fmla="*/ T60 w 457"/>
                <a:gd name="T62" fmla="+- 0 7380 7152"/>
                <a:gd name="T63" fmla="*/ 7380 h 578"/>
                <a:gd name="T64" fmla="+- 0 3170 2725"/>
                <a:gd name="T65" fmla="*/ T64 w 457"/>
                <a:gd name="T66" fmla="+- 0 7308 7152"/>
                <a:gd name="T67" fmla="*/ 7308 h 578"/>
                <a:gd name="T68" fmla="+- 0 3138 2725"/>
                <a:gd name="T69" fmla="*/ T68 w 457"/>
                <a:gd name="T70" fmla="+- 0 7245 7152"/>
                <a:gd name="T71" fmla="*/ 7245 h 578"/>
                <a:gd name="T72" fmla="+- 0 3088 2725"/>
                <a:gd name="T73" fmla="*/ T72 w 457"/>
                <a:gd name="T74" fmla="+- 0 7196 7152"/>
                <a:gd name="T75" fmla="*/ 7196 h 578"/>
                <a:gd name="T76" fmla="+- 0 3025 2725"/>
                <a:gd name="T77" fmla="*/ T76 w 457"/>
                <a:gd name="T78" fmla="+- 0 7163 7152"/>
                <a:gd name="T79" fmla="*/ 7163 h 578"/>
                <a:gd name="T80" fmla="+- 0 2953 2725"/>
                <a:gd name="T81" fmla="*/ T80 w 457"/>
                <a:gd name="T82" fmla="+- 0 7152 7152"/>
                <a:gd name="T83" fmla="*/ 7152 h 5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57" h="578">
                  <a:moveTo>
                    <a:pt x="228" y="0"/>
                  </a:moveTo>
                  <a:lnTo>
                    <a:pt x="156" y="11"/>
                  </a:lnTo>
                  <a:lnTo>
                    <a:pt x="93" y="44"/>
                  </a:lnTo>
                  <a:lnTo>
                    <a:pt x="44" y="93"/>
                  </a:lnTo>
                  <a:lnTo>
                    <a:pt x="12" y="156"/>
                  </a:lnTo>
                  <a:lnTo>
                    <a:pt x="0" y="228"/>
                  </a:lnTo>
                  <a:lnTo>
                    <a:pt x="17" y="298"/>
                  </a:lnTo>
                  <a:lnTo>
                    <a:pt x="59" y="375"/>
                  </a:lnTo>
                  <a:lnTo>
                    <a:pt x="114" y="450"/>
                  </a:lnTo>
                  <a:lnTo>
                    <a:pt x="169" y="515"/>
                  </a:lnTo>
                  <a:lnTo>
                    <a:pt x="211" y="560"/>
                  </a:lnTo>
                  <a:lnTo>
                    <a:pt x="228" y="578"/>
                  </a:lnTo>
                  <a:lnTo>
                    <a:pt x="264" y="541"/>
                  </a:lnTo>
                  <a:lnTo>
                    <a:pt x="342" y="450"/>
                  </a:lnTo>
                  <a:lnTo>
                    <a:pt x="421" y="336"/>
                  </a:lnTo>
                  <a:lnTo>
                    <a:pt x="457" y="228"/>
                  </a:lnTo>
                  <a:lnTo>
                    <a:pt x="445" y="156"/>
                  </a:lnTo>
                  <a:lnTo>
                    <a:pt x="413" y="93"/>
                  </a:lnTo>
                  <a:lnTo>
                    <a:pt x="363" y="44"/>
                  </a:lnTo>
                  <a:lnTo>
                    <a:pt x="300" y="11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86A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15" name="Freeform 773"/>
            <p:cNvSpPr>
              <a:spLocks/>
            </p:cNvSpPr>
            <p:nvPr/>
          </p:nvSpPr>
          <p:spPr bwMode="auto">
            <a:xfrm>
              <a:off x="2725" y="7152"/>
              <a:ext cx="457" cy="578"/>
            </a:xfrm>
            <a:custGeom>
              <a:avLst/>
              <a:gdLst>
                <a:gd name="T0" fmla="+- 0 3182 2725"/>
                <a:gd name="T1" fmla="*/ T0 w 457"/>
                <a:gd name="T2" fmla="+- 0 7380 7152"/>
                <a:gd name="T3" fmla="*/ 7380 h 578"/>
                <a:gd name="T4" fmla="+- 0 3146 2725"/>
                <a:gd name="T5" fmla="*/ T4 w 457"/>
                <a:gd name="T6" fmla="+- 0 7488 7152"/>
                <a:gd name="T7" fmla="*/ 7488 h 578"/>
                <a:gd name="T8" fmla="+- 0 3067 2725"/>
                <a:gd name="T9" fmla="*/ T8 w 457"/>
                <a:gd name="T10" fmla="+- 0 7602 7152"/>
                <a:gd name="T11" fmla="*/ 7602 h 578"/>
                <a:gd name="T12" fmla="+- 0 2989 2725"/>
                <a:gd name="T13" fmla="*/ T12 w 457"/>
                <a:gd name="T14" fmla="+- 0 7693 7152"/>
                <a:gd name="T15" fmla="*/ 7693 h 578"/>
                <a:gd name="T16" fmla="+- 0 2953 2725"/>
                <a:gd name="T17" fmla="*/ T16 w 457"/>
                <a:gd name="T18" fmla="+- 0 7730 7152"/>
                <a:gd name="T19" fmla="*/ 7730 h 578"/>
                <a:gd name="T20" fmla="+- 0 2936 2725"/>
                <a:gd name="T21" fmla="*/ T20 w 457"/>
                <a:gd name="T22" fmla="+- 0 7712 7152"/>
                <a:gd name="T23" fmla="*/ 7712 h 578"/>
                <a:gd name="T24" fmla="+- 0 2894 2725"/>
                <a:gd name="T25" fmla="*/ T24 w 457"/>
                <a:gd name="T26" fmla="+- 0 7667 7152"/>
                <a:gd name="T27" fmla="*/ 7667 h 578"/>
                <a:gd name="T28" fmla="+- 0 2839 2725"/>
                <a:gd name="T29" fmla="*/ T28 w 457"/>
                <a:gd name="T30" fmla="+- 0 7602 7152"/>
                <a:gd name="T31" fmla="*/ 7602 h 578"/>
                <a:gd name="T32" fmla="+- 0 2784 2725"/>
                <a:gd name="T33" fmla="*/ T32 w 457"/>
                <a:gd name="T34" fmla="+- 0 7527 7152"/>
                <a:gd name="T35" fmla="*/ 7527 h 578"/>
                <a:gd name="T36" fmla="+- 0 2742 2725"/>
                <a:gd name="T37" fmla="*/ T36 w 457"/>
                <a:gd name="T38" fmla="+- 0 7450 7152"/>
                <a:gd name="T39" fmla="*/ 7450 h 578"/>
                <a:gd name="T40" fmla="+- 0 2725 2725"/>
                <a:gd name="T41" fmla="*/ T40 w 457"/>
                <a:gd name="T42" fmla="+- 0 7380 7152"/>
                <a:gd name="T43" fmla="*/ 7380 h 578"/>
                <a:gd name="T44" fmla="+- 0 2737 2725"/>
                <a:gd name="T45" fmla="*/ T44 w 457"/>
                <a:gd name="T46" fmla="+- 0 7308 7152"/>
                <a:gd name="T47" fmla="*/ 7308 h 578"/>
                <a:gd name="T48" fmla="+- 0 2769 2725"/>
                <a:gd name="T49" fmla="*/ T48 w 457"/>
                <a:gd name="T50" fmla="+- 0 7245 7152"/>
                <a:gd name="T51" fmla="*/ 7245 h 578"/>
                <a:gd name="T52" fmla="+- 0 2818 2725"/>
                <a:gd name="T53" fmla="*/ T52 w 457"/>
                <a:gd name="T54" fmla="+- 0 7196 7152"/>
                <a:gd name="T55" fmla="*/ 7196 h 578"/>
                <a:gd name="T56" fmla="+- 0 2881 2725"/>
                <a:gd name="T57" fmla="*/ T56 w 457"/>
                <a:gd name="T58" fmla="+- 0 7163 7152"/>
                <a:gd name="T59" fmla="*/ 7163 h 578"/>
                <a:gd name="T60" fmla="+- 0 2953 2725"/>
                <a:gd name="T61" fmla="*/ T60 w 457"/>
                <a:gd name="T62" fmla="+- 0 7152 7152"/>
                <a:gd name="T63" fmla="*/ 7152 h 578"/>
                <a:gd name="T64" fmla="+- 0 3025 2725"/>
                <a:gd name="T65" fmla="*/ T64 w 457"/>
                <a:gd name="T66" fmla="+- 0 7163 7152"/>
                <a:gd name="T67" fmla="*/ 7163 h 578"/>
                <a:gd name="T68" fmla="+- 0 3088 2725"/>
                <a:gd name="T69" fmla="*/ T68 w 457"/>
                <a:gd name="T70" fmla="+- 0 7196 7152"/>
                <a:gd name="T71" fmla="*/ 7196 h 578"/>
                <a:gd name="T72" fmla="+- 0 3138 2725"/>
                <a:gd name="T73" fmla="*/ T72 w 457"/>
                <a:gd name="T74" fmla="+- 0 7245 7152"/>
                <a:gd name="T75" fmla="*/ 7245 h 578"/>
                <a:gd name="T76" fmla="+- 0 3170 2725"/>
                <a:gd name="T77" fmla="*/ T76 w 457"/>
                <a:gd name="T78" fmla="+- 0 7308 7152"/>
                <a:gd name="T79" fmla="*/ 7308 h 578"/>
                <a:gd name="T80" fmla="+- 0 3182 2725"/>
                <a:gd name="T81" fmla="*/ T80 w 457"/>
                <a:gd name="T82" fmla="+- 0 7380 7152"/>
                <a:gd name="T83" fmla="*/ 7380 h 5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57" h="578">
                  <a:moveTo>
                    <a:pt x="457" y="228"/>
                  </a:moveTo>
                  <a:lnTo>
                    <a:pt x="421" y="336"/>
                  </a:lnTo>
                  <a:lnTo>
                    <a:pt x="342" y="450"/>
                  </a:lnTo>
                  <a:lnTo>
                    <a:pt x="264" y="541"/>
                  </a:lnTo>
                  <a:lnTo>
                    <a:pt x="228" y="578"/>
                  </a:lnTo>
                  <a:lnTo>
                    <a:pt x="211" y="560"/>
                  </a:lnTo>
                  <a:lnTo>
                    <a:pt x="169" y="515"/>
                  </a:lnTo>
                  <a:lnTo>
                    <a:pt x="114" y="450"/>
                  </a:lnTo>
                  <a:lnTo>
                    <a:pt x="59" y="375"/>
                  </a:lnTo>
                  <a:lnTo>
                    <a:pt x="17" y="298"/>
                  </a:lnTo>
                  <a:lnTo>
                    <a:pt x="0" y="228"/>
                  </a:lnTo>
                  <a:lnTo>
                    <a:pt x="12" y="156"/>
                  </a:lnTo>
                  <a:lnTo>
                    <a:pt x="44" y="93"/>
                  </a:lnTo>
                  <a:lnTo>
                    <a:pt x="93" y="44"/>
                  </a:lnTo>
                  <a:lnTo>
                    <a:pt x="156" y="11"/>
                  </a:lnTo>
                  <a:lnTo>
                    <a:pt x="228" y="0"/>
                  </a:lnTo>
                  <a:lnTo>
                    <a:pt x="300" y="11"/>
                  </a:lnTo>
                  <a:lnTo>
                    <a:pt x="363" y="44"/>
                  </a:lnTo>
                  <a:lnTo>
                    <a:pt x="413" y="93"/>
                  </a:lnTo>
                  <a:lnTo>
                    <a:pt x="445" y="156"/>
                  </a:lnTo>
                  <a:lnTo>
                    <a:pt x="457" y="228"/>
                  </a:lnTo>
                  <a:close/>
                </a:path>
              </a:pathLst>
            </a:custGeom>
            <a:noFill/>
            <a:ln w="1173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16" name="Freeform 772"/>
            <p:cNvSpPr>
              <a:spLocks/>
            </p:cNvSpPr>
            <p:nvPr/>
          </p:nvSpPr>
          <p:spPr bwMode="auto">
            <a:xfrm>
              <a:off x="7929" y="6634"/>
              <a:ext cx="457" cy="578"/>
            </a:xfrm>
            <a:custGeom>
              <a:avLst/>
              <a:gdLst>
                <a:gd name="T0" fmla="+- 0 8158 7929"/>
                <a:gd name="T1" fmla="*/ T0 w 457"/>
                <a:gd name="T2" fmla="+- 0 6634 6634"/>
                <a:gd name="T3" fmla="*/ 6634 h 578"/>
                <a:gd name="T4" fmla="+- 0 8086 7929"/>
                <a:gd name="T5" fmla="*/ T4 w 457"/>
                <a:gd name="T6" fmla="+- 0 6646 6634"/>
                <a:gd name="T7" fmla="*/ 6646 h 578"/>
                <a:gd name="T8" fmla="+- 0 8023 7929"/>
                <a:gd name="T9" fmla="*/ T8 w 457"/>
                <a:gd name="T10" fmla="+- 0 6678 6634"/>
                <a:gd name="T11" fmla="*/ 6678 h 578"/>
                <a:gd name="T12" fmla="+- 0 7973 7929"/>
                <a:gd name="T13" fmla="*/ T12 w 457"/>
                <a:gd name="T14" fmla="+- 0 6728 6634"/>
                <a:gd name="T15" fmla="*/ 6728 h 578"/>
                <a:gd name="T16" fmla="+- 0 7941 7929"/>
                <a:gd name="T17" fmla="*/ T16 w 457"/>
                <a:gd name="T18" fmla="+- 0 6790 6634"/>
                <a:gd name="T19" fmla="*/ 6790 h 578"/>
                <a:gd name="T20" fmla="+- 0 7929 7929"/>
                <a:gd name="T21" fmla="*/ T20 w 457"/>
                <a:gd name="T22" fmla="+- 0 6862 6634"/>
                <a:gd name="T23" fmla="*/ 6862 h 578"/>
                <a:gd name="T24" fmla="+- 0 7933 7929"/>
                <a:gd name="T25" fmla="*/ T24 w 457"/>
                <a:gd name="T26" fmla="+- 0 6939 6634"/>
                <a:gd name="T27" fmla="*/ 6939 h 578"/>
                <a:gd name="T28" fmla="+- 0 7958 7929"/>
                <a:gd name="T29" fmla="*/ T28 w 457"/>
                <a:gd name="T30" fmla="+- 0 7001 6634"/>
                <a:gd name="T31" fmla="*/ 7001 h 578"/>
                <a:gd name="T32" fmla="+- 0 8026 7929"/>
                <a:gd name="T33" fmla="*/ T32 w 457"/>
                <a:gd name="T34" fmla="+- 0 7081 6634"/>
                <a:gd name="T35" fmla="*/ 7081 h 578"/>
                <a:gd name="T36" fmla="+- 0 8158 7929"/>
                <a:gd name="T37" fmla="*/ T36 w 457"/>
                <a:gd name="T38" fmla="+- 0 7212 6634"/>
                <a:gd name="T39" fmla="*/ 7212 h 578"/>
                <a:gd name="T40" fmla="+- 0 8193 7929"/>
                <a:gd name="T41" fmla="*/ T40 w 457"/>
                <a:gd name="T42" fmla="+- 0 7175 6634"/>
                <a:gd name="T43" fmla="*/ 7175 h 578"/>
                <a:gd name="T44" fmla="+- 0 8272 7929"/>
                <a:gd name="T45" fmla="*/ T44 w 457"/>
                <a:gd name="T46" fmla="+- 0 7085 6634"/>
                <a:gd name="T47" fmla="*/ 7085 h 578"/>
                <a:gd name="T48" fmla="+- 0 8350 7929"/>
                <a:gd name="T49" fmla="*/ T48 w 457"/>
                <a:gd name="T50" fmla="+- 0 6970 6634"/>
                <a:gd name="T51" fmla="*/ 6970 h 578"/>
                <a:gd name="T52" fmla="+- 0 8386 7929"/>
                <a:gd name="T53" fmla="*/ T52 w 457"/>
                <a:gd name="T54" fmla="+- 0 6862 6634"/>
                <a:gd name="T55" fmla="*/ 6862 h 578"/>
                <a:gd name="T56" fmla="+- 0 8375 7929"/>
                <a:gd name="T57" fmla="*/ T56 w 457"/>
                <a:gd name="T58" fmla="+- 0 6790 6634"/>
                <a:gd name="T59" fmla="*/ 6790 h 578"/>
                <a:gd name="T60" fmla="+- 0 8342 7929"/>
                <a:gd name="T61" fmla="*/ T60 w 457"/>
                <a:gd name="T62" fmla="+- 0 6728 6634"/>
                <a:gd name="T63" fmla="*/ 6728 h 578"/>
                <a:gd name="T64" fmla="+- 0 8293 7929"/>
                <a:gd name="T65" fmla="*/ T64 w 457"/>
                <a:gd name="T66" fmla="+- 0 6678 6634"/>
                <a:gd name="T67" fmla="*/ 6678 h 578"/>
                <a:gd name="T68" fmla="+- 0 8230 7929"/>
                <a:gd name="T69" fmla="*/ T68 w 457"/>
                <a:gd name="T70" fmla="+- 0 6646 6634"/>
                <a:gd name="T71" fmla="*/ 6646 h 578"/>
                <a:gd name="T72" fmla="+- 0 8158 7929"/>
                <a:gd name="T73" fmla="*/ T72 w 457"/>
                <a:gd name="T74" fmla="+- 0 6634 6634"/>
                <a:gd name="T75" fmla="*/ 6634 h 5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57" h="578">
                  <a:moveTo>
                    <a:pt x="229" y="0"/>
                  </a:moveTo>
                  <a:lnTo>
                    <a:pt x="157" y="12"/>
                  </a:lnTo>
                  <a:lnTo>
                    <a:pt x="94" y="44"/>
                  </a:lnTo>
                  <a:lnTo>
                    <a:pt x="44" y="94"/>
                  </a:lnTo>
                  <a:lnTo>
                    <a:pt x="12" y="156"/>
                  </a:lnTo>
                  <a:lnTo>
                    <a:pt x="0" y="228"/>
                  </a:lnTo>
                  <a:lnTo>
                    <a:pt x="4" y="305"/>
                  </a:lnTo>
                  <a:lnTo>
                    <a:pt x="29" y="367"/>
                  </a:lnTo>
                  <a:lnTo>
                    <a:pt x="97" y="447"/>
                  </a:lnTo>
                  <a:lnTo>
                    <a:pt x="229" y="578"/>
                  </a:lnTo>
                  <a:lnTo>
                    <a:pt x="264" y="541"/>
                  </a:lnTo>
                  <a:lnTo>
                    <a:pt x="343" y="451"/>
                  </a:lnTo>
                  <a:lnTo>
                    <a:pt x="421" y="336"/>
                  </a:lnTo>
                  <a:lnTo>
                    <a:pt x="457" y="228"/>
                  </a:lnTo>
                  <a:lnTo>
                    <a:pt x="446" y="156"/>
                  </a:lnTo>
                  <a:lnTo>
                    <a:pt x="413" y="94"/>
                  </a:lnTo>
                  <a:lnTo>
                    <a:pt x="364" y="44"/>
                  </a:lnTo>
                  <a:lnTo>
                    <a:pt x="301" y="12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86A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17" name="Freeform 771"/>
            <p:cNvSpPr>
              <a:spLocks/>
            </p:cNvSpPr>
            <p:nvPr/>
          </p:nvSpPr>
          <p:spPr bwMode="auto">
            <a:xfrm>
              <a:off x="7929" y="6634"/>
              <a:ext cx="457" cy="578"/>
            </a:xfrm>
            <a:custGeom>
              <a:avLst/>
              <a:gdLst>
                <a:gd name="T0" fmla="+- 0 8386 7929"/>
                <a:gd name="T1" fmla="*/ T0 w 457"/>
                <a:gd name="T2" fmla="+- 0 6862 6634"/>
                <a:gd name="T3" fmla="*/ 6862 h 578"/>
                <a:gd name="T4" fmla="+- 0 8350 7929"/>
                <a:gd name="T5" fmla="*/ T4 w 457"/>
                <a:gd name="T6" fmla="+- 0 6970 6634"/>
                <a:gd name="T7" fmla="*/ 6970 h 578"/>
                <a:gd name="T8" fmla="+- 0 8272 7929"/>
                <a:gd name="T9" fmla="*/ T8 w 457"/>
                <a:gd name="T10" fmla="+- 0 7085 6634"/>
                <a:gd name="T11" fmla="*/ 7085 h 578"/>
                <a:gd name="T12" fmla="+- 0 8193 7929"/>
                <a:gd name="T13" fmla="*/ T12 w 457"/>
                <a:gd name="T14" fmla="+- 0 7175 6634"/>
                <a:gd name="T15" fmla="*/ 7175 h 578"/>
                <a:gd name="T16" fmla="+- 0 8158 7929"/>
                <a:gd name="T17" fmla="*/ T16 w 457"/>
                <a:gd name="T18" fmla="+- 0 7212 6634"/>
                <a:gd name="T19" fmla="*/ 7212 h 578"/>
                <a:gd name="T20" fmla="+- 0 8026 7929"/>
                <a:gd name="T21" fmla="*/ T20 w 457"/>
                <a:gd name="T22" fmla="+- 0 7081 6634"/>
                <a:gd name="T23" fmla="*/ 7081 h 578"/>
                <a:gd name="T24" fmla="+- 0 7958 7929"/>
                <a:gd name="T25" fmla="*/ T24 w 457"/>
                <a:gd name="T26" fmla="+- 0 7001 6634"/>
                <a:gd name="T27" fmla="*/ 7001 h 578"/>
                <a:gd name="T28" fmla="+- 0 7933 7929"/>
                <a:gd name="T29" fmla="*/ T28 w 457"/>
                <a:gd name="T30" fmla="+- 0 6939 6634"/>
                <a:gd name="T31" fmla="*/ 6939 h 578"/>
                <a:gd name="T32" fmla="+- 0 7929 7929"/>
                <a:gd name="T33" fmla="*/ T32 w 457"/>
                <a:gd name="T34" fmla="+- 0 6862 6634"/>
                <a:gd name="T35" fmla="*/ 6862 h 578"/>
                <a:gd name="T36" fmla="+- 0 7941 7929"/>
                <a:gd name="T37" fmla="*/ T36 w 457"/>
                <a:gd name="T38" fmla="+- 0 6790 6634"/>
                <a:gd name="T39" fmla="*/ 6790 h 578"/>
                <a:gd name="T40" fmla="+- 0 7973 7929"/>
                <a:gd name="T41" fmla="*/ T40 w 457"/>
                <a:gd name="T42" fmla="+- 0 6728 6634"/>
                <a:gd name="T43" fmla="*/ 6728 h 578"/>
                <a:gd name="T44" fmla="+- 0 8023 7929"/>
                <a:gd name="T45" fmla="*/ T44 w 457"/>
                <a:gd name="T46" fmla="+- 0 6678 6634"/>
                <a:gd name="T47" fmla="*/ 6678 h 578"/>
                <a:gd name="T48" fmla="+- 0 8086 7929"/>
                <a:gd name="T49" fmla="*/ T48 w 457"/>
                <a:gd name="T50" fmla="+- 0 6646 6634"/>
                <a:gd name="T51" fmla="*/ 6646 h 578"/>
                <a:gd name="T52" fmla="+- 0 8158 7929"/>
                <a:gd name="T53" fmla="*/ T52 w 457"/>
                <a:gd name="T54" fmla="+- 0 6634 6634"/>
                <a:gd name="T55" fmla="*/ 6634 h 578"/>
                <a:gd name="T56" fmla="+- 0 8230 7929"/>
                <a:gd name="T57" fmla="*/ T56 w 457"/>
                <a:gd name="T58" fmla="+- 0 6646 6634"/>
                <a:gd name="T59" fmla="*/ 6646 h 578"/>
                <a:gd name="T60" fmla="+- 0 8293 7929"/>
                <a:gd name="T61" fmla="*/ T60 w 457"/>
                <a:gd name="T62" fmla="+- 0 6678 6634"/>
                <a:gd name="T63" fmla="*/ 6678 h 578"/>
                <a:gd name="T64" fmla="+- 0 8342 7929"/>
                <a:gd name="T65" fmla="*/ T64 w 457"/>
                <a:gd name="T66" fmla="+- 0 6728 6634"/>
                <a:gd name="T67" fmla="*/ 6728 h 578"/>
                <a:gd name="T68" fmla="+- 0 8375 7929"/>
                <a:gd name="T69" fmla="*/ T68 w 457"/>
                <a:gd name="T70" fmla="+- 0 6790 6634"/>
                <a:gd name="T71" fmla="*/ 6790 h 578"/>
                <a:gd name="T72" fmla="+- 0 8386 7929"/>
                <a:gd name="T73" fmla="*/ T72 w 457"/>
                <a:gd name="T74" fmla="+- 0 6862 6634"/>
                <a:gd name="T75" fmla="*/ 6862 h 5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57" h="578">
                  <a:moveTo>
                    <a:pt x="457" y="228"/>
                  </a:moveTo>
                  <a:lnTo>
                    <a:pt x="421" y="336"/>
                  </a:lnTo>
                  <a:lnTo>
                    <a:pt x="343" y="451"/>
                  </a:lnTo>
                  <a:lnTo>
                    <a:pt x="264" y="541"/>
                  </a:lnTo>
                  <a:lnTo>
                    <a:pt x="229" y="578"/>
                  </a:lnTo>
                  <a:lnTo>
                    <a:pt x="97" y="447"/>
                  </a:lnTo>
                  <a:lnTo>
                    <a:pt x="29" y="367"/>
                  </a:lnTo>
                  <a:lnTo>
                    <a:pt x="4" y="305"/>
                  </a:lnTo>
                  <a:lnTo>
                    <a:pt x="0" y="228"/>
                  </a:lnTo>
                  <a:lnTo>
                    <a:pt x="12" y="156"/>
                  </a:lnTo>
                  <a:lnTo>
                    <a:pt x="44" y="94"/>
                  </a:lnTo>
                  <a:lnTo>
                    <a:pt x="94" y="44"/>
                  </a:lnTo>
                  <a:lnTo>
                    <a:pt x="157" y="12"/>
                  </a:lnTo>
                  <a:lnTo>
                    <a:pt x="229" y="0"/>
                  </a:lnTo>
                  <a:lnTo>
                    <a:pt x="301" y="12"/>
                  </a:lnTo>
                  <a:lnTo>
                    <a:pt x="364" y="44"/>
                  </a:lnTo>
                  <a:lnTo>
                    <a:pt x="413" y="94"/>
                  </a:lnTo>
                  <a:lnTo>
                    <a:pt x="446" y="156"/>
                  </a:lnTo>
                  <a:lnTo>
                    <a:pt x="457" y="228"/>
                  </a:lnTo>
                  <a:close/>
                </a:path>
              </a:pathLst>
            </a:custGeom>
            <a:noFill/>
            <a:ln w="1173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18" name="Freeform 770"/>
            <p:cNvSpPr>
              <a:spLocks/>
            </p:cNvSpPr>
            <p:nvPr/>
          </p:nvSpPr>
          <p:spPr bwMode="auto">
            <a:xfrm>
              <a:off x="7986" y="6634"/>
              <a:ext cx="457" cy="578"/>
            </a:xfrm>
            <a:custGeom>
              <a:avLst/>
              <a:gdLst>
                <a:gd name="T0" fmla="+- 0 8214 7986"/>
                <a:gd name="T1" fmla="*/ T0 w 457"/>
                <a:gd name="T2" fmla="+- 0 6634 6634"/>
                <a:gd name="T3" fmla="*/ 6634 h 578"/>
                <a:gd name="T4" fmla="+- 0 8142 7986"/>
                <a:gd name="T5" fmla="*/ T4 w 457"/>
                <a:gd name="T6" fmla="+- 0 6646 6634"/>
                <a:gd name="T7" fmla="*/ 6646 h 578"/>
                <a:gd name="T8" fmla="+- 0 8079 7986"/>
                <a:gd name="T9" fmla="*/ T8 w 457"/>
                <a:gd name="T10" fmla="+- 0 6678 6634"/>
                <a:gd name="T11" fmla="*/ 6678 h 578"/>
                <a:gd name="T12" fmla="+- 0 8030 7986"/>
                <a:gd name="T13" fmla="*/ T12 w 457"/>
                <a:gd name="T14" fmla="+- 0 6728 6634"/>
                <a:gd name="T15" fmla="*/ 6728 h 578"/>
                <a:gd name="T16" fmla="+- 0 7998 7986"/>
                <a:gd name="T17" fmla="*/ T16 w 457"/>
                <a:gd name="T18" fmla="+- 0 6790 6634"/>
                <a:gd name="T19" fmla="*/ 6790 h 578"/>
                <a:gd name="T20" fmla="+- 0 7986 7986"/>
                <a:gd name="T21" fmla="*/ T20 w 457"/>
                <a:gd name="T22" fmla="+- 0 6862 6634"/>
                <a:gd name="T23" fmla="*/ 6862 h 578"/>
                <a:gd name="T24" fmla="+- 0 7989 7986"/>
                <a:gd name="T25" fmla="*/ T24 w 457"/>
                <a:gd name="T26" fmla="+- 0 6939 6634"/>
                <a:gd name="T27" fmla="*/ 6939 h 578"/>
                <a:gd name="T28" fmla="+- 0 8014 7986"/>
                <a:gd name="T29" fmla="*/ T28 w 457"/>
                <a:gd name="T30" fmla="+- 0 7001 6634"/>
                <a:gd name="T31" fmla="*/ 7001 h 578"/>
                <a:gd name="T32" fmla="+- 0 8082 7986"/>
                <a:gd name="T33" fmla="*/ T32 w 457"/>
                <a:gd name="T34" fmla="+- 0 7081 6634"/>
                <a:gd name="T35" fmla="*/ 7081 h 578"/>
                <a:gd name="T36" fmla="+- 0 8214 7986"/>
                <a:gd name="T37" fmla="*/ T36 w 457"/>
                <a:gd name="T38" fmla="+- 0 7212 6634"/>
                <a:gd name="T39" fmla="*/ 7212 h 578"/>
                <a:gd name="T40" fmla="+- 0 8250 7986"/>
                <a:gd name="T41" fmla="*/ T40 w 457"/>
                <a:gd name="T42" fmla="+- 0 7175 6634"/>
                <a:gd name="T43" fmla="*/ 7175 h 578"/>
                <a:gd name="T44" fmla="+- 0 8329 7986"/>
                <a:gd name="T45" fmla="*/ T44 w 457"/>
                <a:gd name="T46" fmla="+- 0 7085 6634"/>
                <a:gd name="T47" fmla="*/ 7085 h 578"/>
                <a:gd name="T48" fmla="+- 0 8407 7986"/>
                <a:gd name="T49" fmla="*/ T48 w 457"/>
                <a:gd name="T50" fmla="+- 0 6970 6634"/>
                <a:gd name="T51" fmla="*/ 6970 h 578"/>
                <a:gd name="T52" fmla="+- 0 8443 7986"/>
                <a:gd name="T53" fmla="*/ T52 w 457"/>
                <a:gd name="T54" fmla="+- 0 6862 6634"/>
                <a:gd name="T55" fmla="*/ 6862 h 578"/>
                <a:gd name="T56" fmla="+- 0 8431 7986"/>
                <a:gd name="T57" fmla="*/ T56 w 457"/>
                <a:gd name="T58" fmla="+- 0 6790 6634"/>
                <a:gd name="T59" fmla="*/ 6790 h 578"/>
                <a:gd name="T60" fmla="+- 0 8399 7986"/>
                <a:gd name="T61" fmla="*/ T60 w 457"/>
                <a:gd name="T62" fmla="+- 0 6728 6634"/>
                <a:gd name="T63" fmla="*/ 6728 h 578"/>
                <a:gd name="T64" fmla="+- 0 8349 7986"/>
                <a:gd name="T65" fmla="*/ T64 w 457"/>
                <a:gd name="T66" fmla="+- 0 6678 6634"/>
                <a:gd name="T67" fmla="*/ 6678 h 578"/>
                <a:gd name="T68" fmla="+- 0 8287 7986"/>
                <a:gd name="T69" fmla="*/ T68 w 457"/>
                <a:gd name="T70" fmla="+- 0 6646 6634"/>
                <a:gd name="T71" fmla="*/ 6646 h 578"/>
                <a:gd name="T72" fmla="+- 0 8214 7986"/>
                <a:gd name="T73" fmla="*/ T72 w 457"/>
                <a:gd name="T74" fmla="+- 0 6634 6634"/>
                <a:gd name="T75" fmla="*/ 6634 h 5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57" h="578">
                  <a:moveTo>
                    <a:pt x="228" y="0"/>
                  </a:moveTo>
                  <a:lnTo>
                    <a:pt x="156" y="12"/>
                  </a:lnTo>
                  <a:lnTo>
                    <a:pt x="93" y="44"/>
                  </a:lnTo>
                  <a:lnTo>
                    <a:pt x="44" y="94"/>
                  </a:lnTo>
                  <a:lnTo>
                    <a:pt x="12" y="156"/>
                  </a:lnTo>
                  <a:lnTo>
                    <a:pt x="0" y="228"/>
                  </a:lnTo>
                  <a:lnTo>
                    <a:pt x="3" y="305"/>
                  </a:lnTo>
                  <a:lnTo>
                    <a:pt x="28" y="367"/>
                  </a:lnTo>
                  <a:lnTo>
                    <a:pt x="96" y="447"/>
                  </a:lnTo>
                  <a:lnTo>
                    <a:pt x="228" y="578"/>
                  </a:lnTo>
                  <a:lnTo>
                    <a:pt x="264" y="541"/>
                  </a:lnTo>
                  <a:lnTo>
                    <a:pt x="343" y="451"/>
                  </a:lnTo>
                  <a:lnTo>
                    <a:pt x="421" y="336"/>
                  </a:lnTo>
                  <a:lnTo>
                    <a:pt x="457" y="228"/>
                  </a:lnTo>
                  <a:lnTo>
                    <a:pt x="445" y="156"/>
                  </a:lnTo>
                  <a:lnTo>
                    <a:pt x="413" y="94"/>
                  </a:lnTo>
                  <a:lnTo>
                    <a:pt x="363" y="44"/>
                  </a:lnTo>
                  <a:lnTo>
                    <a:pt x="301" y="12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86A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19" name="Freeform 769"/>
            <p:cNvSpPr>
              <a:spLocks/>
            </p:cNvSpPr>
            <p:nvPr/>
          </p:nvSpPr>
          <p:spPr bwMode="auto">
            <a:xfrm>
              <a:off x="7986" y="6634"/>
              <a:ext cx="457" cy="578"/>
            </a:xfrm>
            <a:custGeom>
              <a:avLst/>
              <a:gdLst>
                <a:gd name="T0" fmla="+- 0 8443 7986"/>
                <a:gd name="T1" fmla="*/ T0 w 457"/>
                <a:gd name="T2" fmla="+- 0 6862 6634"/>
                <a:gd name="T3" fmla="*/ 6862 h 578"/>
                <a:gd name="T4" fmla="+- 0 8407 7986"/>
                <a:gd name="T5" fmla="*/ T4 w 457"/>
                <a:gd name="T6" fmla="+- 0 6970 6634"/>
                <a:gd name="T7" fmla="*/ 6970 h 578"/>
                <a:gd name="T8" fmla="+- 0 8329 7986"/>
                <a:gd name="T9" fmla="*/ T8 w 457"/>
                <a:gd name="T10" fmla="+- 0 7085 6634"/>
                <a:gd name="T11" fmla="*/ 7085 h 578"/>
                <a:gd name="T12" fmla="+- 0 8250 7986"/>
                <a:gd name="T13" fmla="*/ T12 w 457"/>
                <a:gd name="T14" fmla="+- 0 7175 6634"/>
                <a:gd name="T15" fmla="*/ 7175 h 578"/>
                <a:gd name="T16" fmla="+- 0 8214 7986"/>
                <a:gd name="T17" fmla="*/ T16 w 457"/>
                <a:gd name="T18" fmla="+- 0 7212 6634"/>
                <a:gd name="T19" fmla="*/ 7212 h 578"/>
                <a:gd name="T20" fmla="+- 0 8082 7986"/>
                <a:gd name="T21" fmla="*/ T20 w 457"/>
                <a:gd name="T22" fmla="+- 0 7081 6634"/>
                <a:gd name="T23" fmla="*/ 7081 h 578"/>
                <a:gd name="T24" fmla="+- 0 8014 7986"/>
                <a:gd name="T25" fmla="*/ T24 w 457"/>
                <a:gd name="T26" fmla="+- 0 7001 6634"/>
                <a:gd name="T27" fmla="*/ 7001 h 578"/>
                <a:gd name="T28" fmla="+- 0 7989 7986"/>
                <a:gd name="T29" fmla="*/ T28 w 457"/>
                <a:gd name="T30" fmla="+- 0 6939 6634"/>
                <a:gd name="T31" fmla="*/ 6939 h 578"/>
                <a:gd name="T32" fmla="+- 0 7986 7986"/>
                <a:gd name="T33" fmla="*/ T32 w 457"/>
                <a:gd name="T34" fmla="+- 0 6862 6634"/>
                <a:gd name="T35" fmla="*/ 6862 h 578"/>
                <a:gd name="T36" fmla="+- 0 7998 7986"/>
                <a:gd name="T37" fmla="*/ T36 w 457"/>
                <a:gd name="T38" fmla="+- 0 6790 6634"/>
                <a:gd name="T39" fmla="*/ 6790 h 578"/>
                <a:gd name="T40" fmla="+- 0 8030 7986"/>
                <a:gd name="T41" fmla="*/ T40 w 457"/>
                <a:gd name="T42" fmla="+- 0 6728 6634"/>
                <a:gd name="T43" fmla="*/ 6728 h 578"/>
                <a:gd name="T44" fmla="+- 0 8079 7986"/>
                <a:gd name="T45" fmla="*/ T44 w 457"/>
                <a:gd name="T46" fmla="+- 0 6678 6634"/>
                <a:gd name="T47" fmla="*/ 6678 h 578"/>
                <a:gd name="T48" fmla="+- 0 8142 7986"/>
                <a:gd name="T49" fmla="*/ T48 w 457"/>
                <a:gd name="T50" fmla="+- 0 6646 6634"/>
                <a:gd name="T51" fmla="*/ 6646 h 578"/>
                <a:gd name="T52" fmla="+- 0 8214 7986"/>
                <a:gd name="T53" fmla="*/ T52 w 457"/>
                <a:gd name="T54" fmla="+- 0 6634 6634"/>
                <a:gd name="T55" fmla="*/ 6634 h 578"/>
                <a:gd name="T56" fmla="+- 0 8287 7986"/>
                <a:gd name="T57" fmla="*/ T56 w 457"/>
                <a:gd name="T58" fmla="+- 0 6646 6634"/>
                <a:gd name="T59" fmla="*/ 6646 h 578"/>
                <a:gd name="T60" fmla="+- 0 8349 7986"/>
                <a:gd name="T61" fmla="*/ T60 w 457"/>
                <a:gd name="T62" fmla="+- 0 6678 6634"/>
                <a:gd name="T63" fmla="*/ 6678 h 578"/>
                <a:gd name="T64" fmla="+- 0 8399 7986"/>
                <a:gd name="T65" fmla="*/ T64 w 457"/>
                <a:gd name="T66" fmla="+- 0 6728 6634"/>
                <a:gd name="T67" fmla="*/ 6728 h 578"/>
                <a:gd name="T68" fmla="+- 0 8431 7986"/>
                <a:gd name="T69" fmla="*/ T68 w 457"/>
                <a:gd name="T70" fmla="+- 0 6790 6634"/>
                <a:gd name="T71" fmla="*/ 6790 h 578"/>
                <a:gd name="T72" fmla="+- 0 8443 7986"/>
                <a:gd name="T73" fmla="*/ T72 w 457"/>
                <a:gd name="T74" fmla="+- 0 6862 6634"/>
                <a:gd name="T75" fmla="*/ 6862 h 5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57" h="578">
                  <a:moveTo>
                    <a:pt x="457" y="228"/>
                  </a:moveTo>
                  <a:lnTo>
                    <a:pt x="421" y="336"/>
                  </a:lnTo>
                  <a:lnTo>
                    <a:pt x="343" y="451"/>
                  </a:lnTo>
                  <a:lnTo>
                    <a:pt x="264" y="541"/>
                  </a:lnTo>
                  <a:lnTo>
                    <a:pt x="228" y="578"/>
                  </a:lnTo>
                  <a:lnTo>
                    <a:pt x="96" y="447"/>
                  </a:lnTo>
                  <a:lnTo>
                    <a:pt x="28" y="367"/>
                  </a:lnTo>
                  <a:lnTo>
                    <a:pt x="3" y="305"/>
                  </a:lnTo>
                  <a:lnTo>
                    <a:pt x="0" y="228"/>
                  </a:lnTo>
                  <a:lnTo>
                    <a:pt x="12" y="156"/>
                  </a:lnTo>
                  <a:lnTo>
                    <a:pt x="44" y="94"/>
                  </a:lnTo>
                  <a:lnTo>
                    <a:pt x="93" y="44"/>
                  </a:lnTo>
                  <a:lnTo>
                    <a:pt x="156" y="12"/>
                  </a:lnTo>
                  <a:lnTo>
                    <a:pt x="228" y="0"/>
                  </a:lnTo>
                  <a:lnTo>
                    <a:pt x="301" y="12"/>
                  </a:lnTo>
                  <a:lnTo>
                    <a:pt x="363" y="44"/>
                  </a:lnTo>
                  <a:lnTo>
                    <a:pt x="413" y="94"/>
                  </a:lnTo>
                  <a:lnTo>
                    <a:pt x="445" y="156"/>
                  </a:lnTo>
                  <a:lnTo>
                    <a:pt x="457" y="228"/>
                  </a:lnTo>
                  <a:close/>
                </a:path>
              </a:pathLst>
            </a:custGeom>
            <a:noFill/>
            <a:ln w="1173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20" name="Freeform 768"/>
            <p:cNvSpPr>
              <a:spLocks/>
            </p:cNvSpPr>
            <p:nvPr/>
          </p:nvSpPr>
          <p:spPr bwMode="auto">
            <a:xfrm>
              <a:off x="9051" y="6520"/>
              <a:ext cx="457" cy="578"/>
            </a:xfrm>
            <a:custGeom>
              <a:avLst/>
              <a:gdLst>
                <a:gd name="T0" fmla="+- 0 9279 9051"/>
                <a:gd name="T1" fmla="*/ T0 w 457"/>
                <a:gd name="T2" fmla="+- 0 6520 6520"/>
                <a:gd name="T3" fmla="*/ 6520 h 578"/>
                <a:gd name="T4" fmla="+- 0 9207 9051"/>
                <a:gd name="T5" fmla="*/ T4 w 457"/>
                <a:gd name="T6" fmla="+- 0 6531 6520"/>
                <a:gd name="T7" fmla="*/ 6531 h 578"/>
                <a:gd name="T8" fmla="+- 0 9144 9051"/>
                <a:gd name="T9" fmla="*/ T8 w 457"/>
                <a:gd name="T10" fmla="+- 0 6564 6520"/>
                <a:gd name="T11" fmla="*/ 6564 h 578"/>
                <a:gd name="T12" fmla="+- 0 9095 9051"/>
                <a:gd name="T13" fmla="*/ T12 w 457"/>
                <a:gd name="T14" fmla="+- 0 6613 6520"/>
                <a:gd name="T15" fmla="*/ 6613 h 578"/>
                <a:gd name="T16" fmla="+- 0 9062 9051"/>
                <a:gd name="T17" fmla="*/ T16 w 457"/>
                <a:gd name="T18" fmla="+- 0 6676 6520"/>
                <a:gd name="T19" fmla="*/ 6676 h 578"/>
                <a:gd name="T20" fmla="+- 0 9051 9051"/>
                <a:gd name="T21" fmla="*/ T20 w 457"/>
                <a:gd name="T22" fmla="+- 0 6748 6520"/>
                <a:gd name="T23" fmla="*/ 6748 h 578"/>
                <a:gd name="T24" fmla="+- 0 9054 9051"/>
                <a:gd name="T25" fmla="*/ T24 w 457"/>
                <a:gd name="T26" fmla="+- 0 6824 6520"/>
                <a:gd name="T27" fmla="*/ 6824 h 578"/>
                <a:gd name="T28" fmla="+- 0 9079 9051"/>
                <a:gd name="T29" fmla="*/ T28 w 457"/>
                <a:gd name="T30" fmla="+- 0 6886 6520"/>
                <a:gd name="T31" fmla="*/ 6886 h 578"/>
                <a:gd name="T32" fmla="+- 0 9147 9051"/>
                <a:gd name="T33" fmla="*/ T32 w 457"/>
                <a:gd name="T34" fmla="+- 0 6966 6520"/>
                <a:gd name="T35" fmla="*/ 6966 h 578"/>
                <a:gd name="T36" fmla="+- 0 9279 9051"/>
                <a:gd name="T37" fmla="*/ T36 w 457"/>
                <a:gd name="T38" fmla="+- 0 7098 6520"/>
                <a:gd name="T39" fmla="*/ 7098 h 578"/>
                <a:gd name="T40" fmla="+- 0 9315 9051"/>
                <a:gd name="T41" fmla="*/ T40 w 457"/>
                <a:gd name="T42" fmla="+- 0 7061 6520"/>
                <a:gd name="T43" fmla="*/ 7061 h 578"/>
                <a:gd name="T44" fmla="+- 0 9393 9051"/>
                <a:gd name="T45" fmla="*/ T44 w 457"/>
                <a:gd name="T46" fmla="+- 0 6970 6520"/>
                <a:gd name="T47" fmla="*/ 6970 h 578"/>
                <a:gd name="T48" fmla="+- 0 9472 9051"/>
                <a:gd name="T49" fmla="*/ T48 w 457"/>
                <a:gd name="T50" fmla="+- 0 6856 6520"/>
                <a:gd name="T51" fmla="*/ 6856 h 578"/>
                <a:gd name="T52" fmla="+- 0 9508 9051"/>
                <a:gd name="T53" fmla="*/ T52 w 457"/>
                <a:gd name="T54" fmla="+- 0 6748 6520"/>
                <a:gd name="T55" fmla="*/ 6748 h 578"/>
                <a:gd name="T56" fmla="+- 0 9496 9051"/>
                <a:gd name="T57" fmla="*/ T56 w 457"/>
                <a:gd name="T58" fmla="+- 0 6676 6520"/>
                <a:gd name="T59" fmla="*/ 6676 h 578"/>
                <a:gd name="T60" fmla="+- 0 9463 9051"/>
                <a:gd name="T61" fmla="*/ T60 w 457"/>
                <a:gd name="T62" fmla="+- 0 6613 6520"/>
                <a:gd name="T63" fmla="*/ 6613 h 578"/>
                <a:gd name="T64" fmla="+- 0 9414 9051"/>
                <a:gd name="T65" fmla="*/ T64 w 457"/>
                <a:gd name="T66" fmla="+- 0 6564 6520"/>
                <a:gd name="T67" fmla="*/ 6564 h 578"/>
                <a:gd name="T68" fmla="+- 0 9351 9051"/>
                <a:gd name="T69" fmla="*/ T68 w 457"/>
                <a:gd name="T70" fmla="+- 0 6531 6520"/>
                <a:gd name="T71" fmla="*/ 6531 h 578"/>
                <a:gd name="T72" fmla="+- 0 9279 9051"/>
                <a:gd name="T73" fmla="*/ T72 w 457"/>
                <a:gd name="T74" fmla="+- 0 6520 6520"/>
                <a:gd name="T75" fmla="*/ 6520 h 5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57" h="578">
                  <a:moveTo>
                    <a:pt x="228" y="0"/>
                  </a:moveTo>
                  <a:lnTo>
                    <a:pt x="156" y="11"/>
                  </a:lnTo>
                  <a:lnTo>
                    <a:pt x="93" y="44"/>
                  </a:lnTo>
                  <a:lnTo>
                    <a:pt x="44" y="93"/>
                  </a:lnTo>
                  <a:lnTo>
                    <a:pt x="11" y="156"/>
                  </a:lnTo>
                  <a:lnTo>
                    <a:pt x="0" y="228"/>
                  </a:lnTo>
                  <a:lnTo>
                    <a:pt x="3" y="304"/>
                  </a:lnTo>
                  <a:lnTo>
                    <a:pt x="28" y="366"/>
                  </a:lnTo>
                  <a:lnTo>
                    <a:pt x="96" y="446"/>
                  </a:lnTo>
                  <a:lnTo>
                    <a:pt x="228" y="578"/>
                  </a:lnTo>
                  <a:lnTo>
                    <a:pt x="264" y="541"/>
                  </a:lnTo>
                  <a:lnTo>
                    <a:pt x="342" y="450"/>
                  </a:lnTo>
                  <a:lnTo>
                    <a:pt x="421" y="336"/>
                  </a:lnTo>
                  <a:lnTo>
                    <a:pt x="457" y="228"/>
                  </a:lnTo>
                  <a:lnTo>
                    <a:pt x="445" y="156"/>
                  </a:lnTo>
                  <a:lnTo>
                    <a:pt x="412" y="93"/>
                  </a:lnTo>
                  <a:lnTo>
                    <a:pt x="363" y="44"/>
                  </a:lnTo>
                  <a:lnTo>
                    <a:pt x="300" y="11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86A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21" name="Freeform 767"/>
            <p:cNvSpPr>
              <a:spLocks/>
            </p:cNvSpPr>
            <p:nvPr/>
          </p:nvSpPr>
          <p:spPr bwMode="auto">
            <a:xfrm>
              <a:off x="9051" y="6520"/>
              <a:ext cx="457" cy="578"/>
            </a:xfrm>
            <a:custGeom>
              <a:avLst/>
              <a:gdLst>
                <a:gd name="T0" fmla="+- 0 9508 9051"/>
                <a:gd name="T1" fmla="*/ T0 w 457"/>
                <a:gd name="T2" fmla="+- 0 6748 6520"/>
                <a:gd name="T3" fmla="*/ 6748 h 578"/>
                <a:gd name="T4" fmla="+- 0 9472 9051"/>
                <a:gd name="T5" fmla="*/ T4 w 457"/>
                <a:gd name="T6" fmla="+- 0 6856 6520"/>
                <a:gd name="T7" fmla="*/ 6856 h 578"/>
                <a:gd name="T8" fmla="+- 0 9393 9051"/>
                <a:gd name="T9" fmla="*/ T8 w 457"/>
                <a:gd name="T10" fmla="+- 0 6970 6520"/>
                <a:gd name="T11" fmla="*/ 6970 h 578"/>
                <a:gd name="T12" fmla="+- 0 9315 9051"/>
                <a:gd name="T13" fmla="*/ T12 w 457"/>
                <a:gd name="T14" fmla="+- 0 7061 6520"/>
                <a:gd name="T15" fmla="*/ 7061 h 578"/>
                <a:gd name="T16" fmla="+- 0 9279 9051"/>
                <a:gd name="T17" fmla="*/ T16 w 457"/>
                <a:gd name="T18" fmla="+- 0 7098 6520"/>
                <a:gd name="T19" fmla="*/ 7098 h 578"/>
                <a:gd name="T20" fmla="+- 0 9147 9051"/>
                <a:gd name="T21" fmla="*/ T20 w 457"/>
                <a:gd name="T22" fmla="+- 0 6966 6520"/>
                <a:gd name="T23" fmla="*/ 6966 h 578"/>
                <a:gd name="T24" fmla="+- 0 9079 9051"/>
                <a:gd name="T25" fmla="*/ T24 w 457"/>
                <a:gd name="T26" fmla="+- 0 6886 6520"/>
                <a:gd name="T27" fmla="*/ 6886 h 578"/>
                <a:gd name="T28" fmla="+- 0 9054 9051"/>
                <a:gd name="T29" fmla="*/ T28 w 457"/>
                <a:gd name="T30" fmla="+- 0 6824 6520"/>
                <a:gd name="T31" fmla="*/ 6824 h 578"/>
                <a:gd name="T32" fmla="+- 0 9051 9051"/>
                <a:gd name="T33" fmla="*/ T32 w 457"/>
                <a:gd name="T34" fmla="+- 0 6748 6520"/>
                <a:gd name="T35" fmla="*/ 6748 h 578"/>
                <a:gd name="T36" fmla="+- 0 9062 9051"/>
                <a:gd name="T37" fmla="*/ T36 w 457"/>
                <a:gd name="T38" fmla="+- 0 6676 6520"/>
                <a:gd name="T39" fmla="*/ 6676 h 578"/>
                <a:gd name="T40" fmla="+- 0 9095 9051"/>
                <a:gd name="T41" fmla="*/ T40 w 457"/>
                <a:gd name="T42" fmla="+- 0 6613 6520"/>
                <a:gd name="T43" fmla="*/ 6613 h 578"/>
                <a:gd name="T44" fmla="+- 0 9144 9051"/>
                <a:gd name="T45" fmla="*/ T44 w 457"/>
                <a:gd name="T46" fmla="+- 0 6564 6520"/>
                <a:gd name="T47" fmla="*/ 6564 h 578"/>
                <a:gd name="T48" fmla="+- 0 9207 9051"/>
                <a:gd name="T49" fmla="*/ T48 w 457"/>
                <a:gd name="T50" fmla="+- 0 6531 6520"/>
                <a:gd name="T51" fmla="*/ 6531 h 578"/>
                <a:gd name="T52" fmla="+- 0 9279 9051"/>
                <a:gd name="T53" fmla="*/ T52 w 457"/>
                <a:gd name="T54" fmla="+- 0 6520 6520"/>
                <a:gd name="T55" fmla="*/ 6520 h 578"/>
                <a:gd name="T56" fmla="+- 0 9351 9051"/>
                <a:gd name="T57" fmla="*/ T56 w 457"/>
                <a:gd name="T58" fmla="+- 0 6531 6520"/>
                <a:gd name="T59" fmla="*/ 6531 h 578"/>
                <a:gd name="T60" fmla="+- 0 9414 9051"/>
                <a:gd name="T61" fmla="*/ T60 w 457"/>
                <a:gd name="T62" fmla="+- 0 6564 6520"/>
                <a:gd name="T63" fmla="*/ 6564 h 578"/>
                <a:gd name="T64" fmla="+- 0 9463 9051"/>
                <a:gd name="T65" fmla="*/ T64 w 457"/>
                <a:gd name="T66" fmla="+- 0 6613 6520"/>
                <a:gd name="T67" fmla="*/ 6613 h 578"/>
                <a:gd name="T68" fmla="+- 0 9496 9051"/>
                <a:gd name="T69" fmla="*/ T68 w 457"/>
                <a:gd name="T70" fmla="+- 0 6676 6520"/>
                <a:gd name="T71" fmla="*/ 6676 h 578"/>
                <a:gd name="T72" fmla="+- 0 9508 9051"/>
                <a:gd name="T73" fmla="*/ T72 w 457"/>
                <a:gd name="T74" fmla="+- 0 6748 6520"/>
                <a:gd name="T75" fmla="*/ 6748 h 5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57" h="578">
                  <a:moveTo>
                    <a:pt x="457" y="228"/>
                  </a:moveTo>
                  <a:lnTo>
                    <a:pt x="421" y="336"/>
                  </a:lnTo>
                  <a:lnTo>
                    <a:pt x="342" y="450"/>
                  </a:lnTo>
                  <a:lnTo>
                    <a:pt x="264" y="541"/>
                  </a:lnTo>
                  <a:lnTo>
                    <a:pt x="228" y="578"/>
                  </a:lnTo>
                  <a:lnTo>
                    <a:pt x="96" y="446"/>
                  </a:lnTo>
                  <a:lnTo>
                    <a:pt x="28" y="366"/>
                  </a:lnTo>
                  <a:lnTo>
                    <a:pt x="3" y="304"/>
                  </a:lnTo>
                  <a:lnTo>
                    <a:pt x="0" y="228"/>
                  </a:lnTo>
                  <a:lnTo>
                    <a:pt x="11" y="156"/>
                  </a:lnTo>
                  <a:lnTo>
                    <a:pt x="44" y="93"/>
                  </a:lnTo>
                  <a:lnTo>
                    <a:pt x="93" y="44"/>
                  </a:lnTo>
                  <a:lnTo>
                    <a:pt x="156" y="11"/>
                  </a:lnTo>
                  <a:lnTo>
                    <a:pt x="228" y="0"/>
                  </a:lnTo>
                  <a:lnTo>
                    <a:pt x="300" y="11"/>
                  </a:lnTo>
                  <a:lnTo>
                    <a:pt x="363" y="44"/>
                  </a:lnTo>
                  <a:lnTo>
                    <a:pt x="412" y="93"/>
                  </a:lnTo>
                  <a:lnTo>
                    <a:pt x="445" y="156"/>
                  </a:lnTo>
                  <a:lnTo>
                    <a:pt x="457" y="228"/>
                  </a:lnTo>
                  <a:close/>
                </a:path>
              </a:pathLst>
            </a:custGeom>
            <a:noFill/>
            <a:ln w="1173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22" name="Freeform 766"/>
            <p:cNvSpPr>
              <a:spLocks/>
            </p:cNvSpPr>
            <p:nvPr/>
          </p:nvSpPr>
          <p:spPr bwMode="auto">
            <a:xfrm>
              <a:off x="9591" y="6846"/>
              <a:ext cx="457" cy="578"/>
            </a:xfrm>
            <a:custGeom>
              <a:avLst/>
              <a:gdLst>
                <a:gd name="T0" fmla="+- 0 9820 9591"/>
                <a:gd name="T1" fmla="*/ T0 w 457"/>
                <a:gd name="T2" fmla="+- 0 6846 6846"/>
                <a:gd name="T3" fmla="*/ 6846 h 578"/>
                <a:gd name="T4" fmla="+- 0 9748 9591"/>
                <a:gd name="T5" fmla="*/ T4 w 457"/>
                <a:gd name="T6" fmla="+- 0 6858 6846"/>
                <a:gd name="T7" fmla="*/ 6858 h 578"/>
                <a:gd name="T8" fmla="+- 0 9685 9591"/>
                <a:gd name="T9" fmla="*/ T8 w 457"/>
                <a:gd name="T10" fmla="+- 0 6890 6846"/>
                <a:gd name="T11" fmla="*/ 6890 h 578"/>
                <a:gd name="T12" fmla="+- 0 9635 9591"/>
                <a:gd name="T13" fmla="*/ T12 w 457"/>
                <a:gd name="T14" fmla="+- 0 6939 6846"/>
                <a:gd name="T15" fmla="*/ 6939 h 578"/>
                <a:gd name="T16" fmla="+- 0 9603 9591"/>
                <a:gd name="T17" fmla="*/ T16 w 457"/>
                <a:gd name="T18" fmla="+- 0 7002 6846"/>
                <a:gd name="T19" fmla="*/ 7002 h 578"/>
                <a:gd name="T20" fmla="+- 0 9591 9591"/>
                <a:gd name="T21" fmla="*/ T20 w 457"/>
                <a:gd name="T22" fmla="+- 0 7074 6846"/>
                <a:gd name="T23" fmla="*/ 7074 h 578"/>
                <a:gd name="T24" fmla="+- 0 9595 9591"/>
                <a:gd name="T25" fmla="*/ T24 w 457"/>
                <a:gd name="T26" fmla="+- 0 7151 6846"/>
                <a:gd name="T27" fmla="*/ 7151 h 578"/>
                <a:gd name="T28" fmla="+- 0 9620 9591"/>
                <a:gd name="T29" fmla="*/ T28 w 457"/>
                <a:gd name="T30" fmla="+- 0 7213 6846"/>
                <a:gd name="T31" fmla="*/ 7213 h 578"/>
                <a:gd name="T32" fmla="+- 0 9688 9591"/>
                <a:gd name="T33" fmla="*/ T32 w 457"/>
                <a:gd name="T34" fmla="+- 0 7293 6846"/>
                <a:gd name="T35" fmla="*/ 7293 h 578"/>
                <a:gd name="T36" fmla="+- 0 9820 9591"/>
                <a:gd name="T37" fmla="*/ T36 w 457"/>
                <a:gd name="T38" fmla="+- 0 7424 6846"/>
                <a:gd name="T39" fmla="*/ 7424 h 578"/>
                <a:gd name="T40" fmla="+- 0 9855 9591"/>
                <a:gd name="T41" fmla="*/ T40 w 457"/>
                <a:gd name="T42" fmla="+- 0 7387 6846"/>
                <a:gd name="T43" fmla="*/ 7387 h 578"/>
                <a:gd name="T44" fmla="+- 0 9934 9591"/>
                <a:gd name="T45" fmla="*/ T44 w 457"/>
                <a:gd name="T46" fmla="+- 0 7296 6846"/>
                <a:gd name="T47" fmla="*/ 7296 h 578"/>
                <a:gd name="T48" fmla="+- 0 10013 9591"/>
                <a:gd name="T49" fmla="*/ T48 w 457"/>
                <a:gd name="T50" fmla="+- 0 7182 6846"/>
                <a:gd name="T51" fmla="*/ 7182 h 578"/>
                <a:gd name="T52" fmla="+- 0 10048 9591"/>
                <a:gd name="T53" fmla="*/ T52 w 457"/>
                <a:gd name="T54" fmla="+- 0 7074 6846"/>
                <a:gd name="T55" fmla="*/ 7074 h 578"/>
                <a:gd name="T56" fmla="+- 0 10037 9591"/>
                <a:gd name="T57" fmla="*/ T56 w 457"/>
                <a:gd name="T58" fmla="+- 0 7002 6846"/>
                <a:gd name="T59" fmla="*/ 7002 h 578"/>
                <a:gd name="T60" fmla="+- 0 10004 9591"/>
                <a:gd name="T61" fmla="*/ T60 w 457"/>
                <a:gd name="T62" fmla="+- 0 6939 6846"/>
                <a:gd name="T63" fmla="*/ 6939 h 578"/>
                <a:gd name="T64" fmla="+- 0 9955 9591"/>
                <a:gd name="T65" fmla="*/ T64 w 457"/>
                <a:gd name="T66" fmla="+- 0 6890 6846"/>
                <a:gd name="T67" fmla="*/ 6890 h 578"/>
                <a:gd name="T68" fmla="+- 0 9892 9591"/>
                <a:gd name="T69" fmla="*/ T68 w 457"/>
                <a:gd name="T70" fmla="+- 0 6858 6846"/>
                <a:gd name="T71" fmla="*/ 6858 h 578"/>
                <a:gd name="T72" fmla="+- 0 9820 9591"/>
                <a:gd name="T73" fmla="*/ T72 w 457"/>
                <a:gd name="T74" fmla="+- 0 6846 6846"/>
                <a:gd name="T75" fmla="*/ 6846 h 5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57" h="578">
                  <a:moveTo>
                    <a:pt x="229" y="0"/>
                  </a:moveTo>
                  <a:lnTo>
                    <a:pt x="157" y="12"/>
                  </a:lnTo>
                  <a:lnTo>
                    <a:pt x="94" y="44"/>
                  </a:lnTo>
                  <a:lnTo>
                    <a:pt x="44" y="93"/>
                  </a:lnTo>
                  <a:lnTo>
                    <a:pt x="12" y="156"/>
                  </a:lnTo>
                  <a:lnTo>
                    <a:pt x="0" y="228"/>
                  </a:lnTo>
                  <a:lnTo>
                    <a:pt x="4" y="305"/>
                  </a:lnTo>
                  <a:lnTo>
                    <a:pt x="29" y="367"/>
                  </a:lnTo>
                  <a:lnTo>
                    <a:pt x="97" y="447"/>
                  </a:lnTo>
                  <a:lnTo>
                    <a:pt x="229" y="578"/>
                  </a:lnTo>
                  <a:lnTo>
                    <a:pt x="264" y="541"/>
                  </a:lnTo>
                  <a:lnTo>
                    <a:pt x="343" y="450"/>
                  </a:lnTo>
                  <a:lnTo>
                    <a:pt x="422" y="336"/>
                  </a:lnTo>
                  <a:lnTo>
                    <a:pt x="457" y="228"/>
                  </a:lnTo>
                  <a:lnTo>
                    <a:pt x="446" y="156"/>
                  </a:lnTo>
                  <a:lnTo>
                    <a:pt x="413" y="93"/>
                  </a:lnTo>
                  <a:lnTo>
                    <a:pt x="364" y="44"/>
                  </a:lnTo>
                  <a:lnTo>
                    <a:pt x="301" y="12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86A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23" name="Freeform 765"/>
            <p:cNvSpPr>
              <a:spLocks/>
            </p:cNvSpPr>
            <p:nvPr/>
          </p:nvSpPr>
          <p:spPr bwMode="auto">
            <a:xfrm>
              <a:off x="9591" y="6846"/>
              <a:ext cx="457" cy="578"/>
            </a:xfrm>
            <a:custGeom>
              <a:avLst/>
              <a:gdLst>
                <a:gd name="T0" fmla="+- 0 10048 9591"/>
                <a:gd name="T1" fmla="*/ T0 w 457"/>
                <a:gd name="T2" fmla="+- 0 7074 6846"/>
                <a:gd name="T3" fmla="*/ 7074 h 578"/>
                <a:gd name="T4" fmla="+- 0 10013 9591"/>
                <a:gd name="T5" fmla="*/ T4 w 457"/>
                <a:gd name="T6" fmla="+- 0 7182 6846"/>
                <a:gd name="T7" fmla="*/ 7182 h 578"/>
                <a:gd name="T8" fmla="+- 0 9934 9591"/>
                <a:gd name="T9" fmla="*/ T8 w 457"/>
                <a:gd name="T10" fmla="+- 0 7296 6846"/>
                <a:gd name="T11" fmla="*/ 7296 h 578"/>
                <a:gd name="T12" fmla="+- 0 9855 9591"/>
                <a:gd name="T13" fmla="*/ T12 w 457"/>
                <a:gd name="T14" fmla="+- 0 7387 6846"/>
                <a:gd name="T15" fmla="*/ 7387 h 578"/>
                <a:gd name="T16" fmla="+- 0 9820 9591"/>
                <a:gd name="T17" fmla="*/ T16 w 457"/>
                <a:gd name="T18" fmla="+- 0 7424 6846"/>
                <a:gd name="T19" fmla="*/ 7424 h 578"/>
                <a:gd name="T20" fmla="+- 0 9688 9591"/>
                <a:gd name="T21" fmla="*/ T20 w 457"/>
                <a:gd name="T22" fmla="+- 0 7293 6846"/>
                <a:gd name="T23" fmla="*/ 7293 h 578"/>
                <a:gd name="T24" fmla="+- 0 9620 9591"/>
                <a:gd name="T25" fmla="*/ T24 w 457"/>
                <a:gd name="T26" fmla="+- 0 7213 6846"/>
                <a:gd name="T27" fmla="*/ 7213 h 578"/>
                <a:gd name="T28" fmla="+- 0 9595 9591"/>
                <a:gd name="T29" fmla="*/ T28 w 457"/>
                <a:gd name="T30" fmla="+- 0 7151 6846"/>
                <a:gd name="T31" fmla="*/ 7151 h 578"/>
                <a:gd name="T32" fmla="+- 0 9591 9591"/>
                <a:gd name="T33" fmla="*/ T32 w 457"/>
                <a:gd name="T34" fmla="+- 0 7074 6846"/>
                <a:gd name="T35" fmla="*/ 7074 h 578"/>
                <a:gd name="T36" fmla="+- 0 9603 9591"/>
                <a:gd name="T37" fmla="*/ T36 w 457"/>
                <a:gd name="T38" fmla="+- 0 7002 6846"/>
                <a:gd name="T39" fmla="*/ 7002 h 578"/>
                <a:gd name="T40" fmla="+- 0 9635 9591"/>
                <a:gd name="T41" fmla="*/ T40 w 457"/>
                <a:gd name="T42" fmla="+- 0 6939 6846"/>
                <a:gd name="T43" fmla="*/ 6939 h 578"/>
                <a:gd name="T44" fmla="+- 0 9685 9591"/>
                <a:gd name="T45" fmla="*/ T44 w 457"/>
                <a:gd name="T46" fmla="+- 0 6890 6846"/>
                <a:gd name="T47" fmla="*/ 6890 h 578"/>
                <a:gd name="T48" fmla="+- 0 9748 9591"/>
                <a:gd name="T49" fmla="*/ T48 w 457"/>
                <a:gd name="T50" fmla="+- 0 6858 6846"/>
                <a:gd name="T51" fmla="*/ 6858 h 578"/>
                <a:gd name="T52" fmla="+- 0 9820 9591"/>
                <a:gd name="T53" fmla="*/ T52 w 457"/>
                <a:gd name="T54" fmla="+- 0 6846 6846"/>
                <a:gd name="T55" fmla="*/ 6846 h 578"/>
                <a:gd name="T56" fmla="+- 0 9892 9591"/>
                <a:gd name="T57" fmla="*/ T56 w 457"/>
                <a:gd name="T58" fmla="+- 0 6858 6846"/>
                <a:gd name="T59" fmla="*/ 6858 h 578"/>
                <a:gd name="T60" fmla="+- 0 9955 9591"/>
                <a:gd name="T61" fmla="*/ T60 w 457"/>
                <a:gd name="T62" fmla="+- 0 6890 6846"/>
                <a:gd name="T63" fmla="*/ 6890 h 578"/>
                <a:gd name="T64" fmla="+- 0 10004 9591"/>
                <a:gd name="T65" fmla="*/ T64 w 457"/>
                <a:gd name="T66" fmla="+- 0 6939 6846"/>
                <a:gd name="T67" fmla="*/ 6939 h 578"/>
                <a:gd name="T68" fmla="+- 0 10037 9591"/>
                <a:gd name="T69" fmla="*/ T68 w 457"/>
                <a:gd name="T70" fmla="+- 0 7002 6846"/>
                <a:gd name="T71" fmla="*/ 7002 h 578"/>
                <a:gd name="T72" fmla="+- 0 10048 9591"/>
                <a:gd name="T73" fmla="*/ T72 w 457"/>
                <a:gd name="T74" fmla="+- 0 7074 6846"/>
                <a:gd name="T75" fmla="*/ 7074 h 5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57" h="578">
                  <a:moveTo>
                    <a:pt x="457" y="228"/>
                  </a:moveTo>
                  <a:lnTo>
                    <a:pt x="422" y="336"/>
                  </a:lnTo>
                  <a:lnTo>
                    <a:pt x="343" y="450"/>
                  </a:lnTo>
                  <a:lnTo>
                    <a:pt x="264" y="541"/>
                  </a:lnTo>
                  <a:lnTo>
                    <a:pt x="229" y="578"/>
                  </a:lnTo>
                  <a:lnTo>
                    <a:pt x="97" y="447"/>
                  </a:lnTo>
                  <a:lnTo>
                    <a:pt x="29" y="367"/>
                  </a:lnTo>
                  <a:lnTo>
                    <a:pt x="4" y="305"/>
                  </a:lnTo>
                  <a:lnTo>
                    <a:pt x="0" y="228"/>
                  </a:lnTo>
                  <a:lnTo>
                    <a:pt x="12" y="156"/>
                  </a:lnTo>
                  <a:lnTo>
                    <a:pt x="44" y="93"/>
                  </a:lnTo>
                  <a:lnTo>
                    <a:pt x="94" y="44"/>
                  </a:lnTo>
                  <a:lnTo>
                    <a:pt x="157" y="12"/>
                  </a:lnTo>
                  <a:lnTo>
                    <a:pt x="229" y="0"/>
                  </a:lnTo>
                  <a:lnTo>
                    <a:pt x="301" y="12"/>
                  </a:lnTo>
                  <a:lnTo>
                    <a:pt x="364" y="44"/>
                  </a:lnTo>
                  <a:lnTo>
                    <a:pt x="413" y="93"/>
                  </a:lnTo>
                  <a:lnTo>
                    <a:pt x="446" y="156"/>
                  </a:lnTo>
                  <a:lnTo>
                    <a:pt x="457" y="228"/>
                  </a:lnTo>
                  <a:close/>
                </a:path>
              </a:pathLst>
            </a:custGeom>
            <a:noFill/>
            <a:ln w="1173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24" name="Freeform 764"/>
            <p:cNvSpPr>
              <a:spLocks/>
            </p:cNvSpPr>
            <p:nvPr/>
          </p:nvSpPr>
          <p:spPr bwMode="auto">
            <a:xfrm>
              <a:off x="8594" y="6233"/>
              <a:ext cx="457" cy="578"/>
            </a:xfrm>
            <a:custGeom>
              <a:avLst/>
              <a:gdLst>
                <a:gd name="T0" fmla="+- 0 8822 8594"/>
                <a:gd name="T1" fmla="*/ T0 w 457"/>
                <a:gd name="T2" fmla="+- 0 6233 6233"/>
                <a:gd name="T3" fmla="*/ 6233 h 578"/>
                <a:gd name="T4" fmla="+- 0 8750 8594"/>
                <a:gd name="T5" fmla="*/ T4 w 457"/>
                <a:gd name="T6" fmla="+- 0 6245 6233"/>
                <a:gd name="T7" fmla="*/ 6245 h 578"/>
                <a:gd name="T8" fmla="+- 0 8687 8594"/>
                <a:gd name="T9" fmla="*/ T8 w 457"/>
                <a:gd name="T10" fmla="+- 0 6277 6233"/>
                <a:gd name="T11" fmla="*/ 6277 h 578"/>
                <a:gd name="T12" fmla="+- 0 8638 8594"/>
                <a:gd name="T13" fmla="*/ T12 w 457"/>
                <a:gd name="T14" fmla="+- 0 6327 6233"/>
                <a:gd name="T15" fmla="*/ 6327 h 578"/>
                <a:gd name="T16" fmla="+- 0 8606 8594"/>
                <a:gd name="T17" fmla="*/ T16 w 457"/>
                <a:gd name="T18" fmla="+- 0 6389 6233"/>
                <a:gd name="T19" fmla="*/ 6389 h 578"/>
                <a:gd name="T20" fmla="+- 0 8594 8594"/>
                <a:gd name="T21" fmla="*/ T20 w 457"/>
                <a:gd name="T22" fmla="+- 0 6461 6233"/>
                <a:gd name="T23" fmla="*/ 6461 h 578"/>
                <a:gd name="T24" fmla="+- 0 8597 8594"/>
                <a:gd name="T25" fmla="*/ T24 w 457"/>
                <a:gd name="T26" fmla="+- 0 6538 6233"/>
                <a:gd name="T27" fmla="*/ 6538 h 578"/>
                <a:gd name="T28" fmla="+- 0 8622 8594"/>
                <a:gd name="T29" fmla="*/ T28 w 457"/>
                <a:gd name="T30" fmla="+- 0 6600 6233"/>
                <a:gd name="T31" fmla="*/ 6600 h 578"/>
                <a:gd name="T32" fmla="+- 0 8690 8594"/>
                <a:gd name="T33" fmla="*/ T32 w 457"/>
                <a:gd name="T34" fmla="+- 0 6680 6233"/>
                <a:gd name="T35" fmla="*/ 6680 h 578"/>
                <a:gd name="T36" fmla="+- 0 8822 8594"/>
                <a:gd name="T37" fmla="*/ T36 w 457"/>
                <a:gd name="T38" fmla="+- 0 6811 6233"/>
                <a:gd name="T39" fmla="*/ 6811 h 578"/>
                <a:gd name="T40" fmla="+- 0 8858 8594"/>
                <a:gd name="T41" fmla="*/ T40 w 457"/>
                <a:gd name="T42" fmla="+- 0 6774 6233"/>
                <a:gd name="T43" fmla="*/ 6774 h 578"/>
                <a:gd name="T44" fmla="+- 0 8937 8594"/>
                <a:gd name="T45" fmla="*/ T44 w 457"/>
                <a:gd name="T46" fmla="+- 0 6684 6233"/>
                <a:gd name="T47" fmla="*/ 6684 h 578"/>
                <a:gd name="T48" fmla="+- 0 9015 8594"/>
                <a:gd name="T49" fmla="*/ T48 w 457"/>
                <a:gd name="T50" fmla="+- 0 6569 6233"/>
                <a:gd name="T51" fmla="*/ 6569 h 578"/>
                <a:gd name="T52" fmla="+- 0 9051 8594"/>
                <a:gd name="T53" fmla="*/ T52 w 457"/>
                <a:gd name="T54" fmla="+- 0 6461 6233"/>
                <a:gd name="T55" fmla="*/ 6461 h 578"/>
                <a:gd name="T56" fmla="+- 0 9039 8594"/>
                <a:gd name="T57" fmla="*/ T56 w 457"/>
                <a:gd name="T58" fmla="+- 0 6389 6233"/>
                <a:gd name="T59" fmla="*/ 6389 h 578"/>
                <a:gd name="T60" fmla="+- 0 9007 8594"/>
                <a:gd name="T61" fmla="*/ T60 w 457"/>
                <a:gd name="T62" fmla="+- 0 6327 6233"/>
                <a:gd name="T63" fmla="*/ 6327 h 578"/>
                <a:gd name="T64" fmla="+- 0 8957 8594"/>
                <a:gd name="T65" fmla="*/ T64 w 457"/>
                <a:gd name="T66" fmla="+- 0 6277 6233"/>
                <a:gd name="T67" fmla="*/ 6277 h 578"/>
                <a:gd name="T68" fmla="+- 0 8894 8594"/>
                <a:gd name="T69" fmla="*/ T68 w 457"/>
                <a:gd name="T70" fmla="+- 0 6245 6233"/>
                <a:gd name="T71" fmla="*/ 6245 h 578"/>
                <a:gd name="T72" fmla="+- 0 8822 8594"/>
                <a:gd name="T73" fmla="*/ T72 w 457"/>
                <a:gd name="T74" fmla="+- 0 6233 6233"/>
                <a:gd name="T75" fmla="*/ 6233 h 5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57" h="578">
                  <a:moveTo>
                    <a:pt x="228" y="0"/>
                  </a:moveTo>
                  <a:lnTo>
                    <a:pt x="156" y="12"/>
                  </a:lnTo>
                  <a:lnTo>
                    <a:pt x="93" y="44"/>
                  </a:lnTo>
                  <a:lnTo>
                    <a:pt x="44" y="94"/>
                  </a:lnTo>
                  <a:lnTo>
                    <a:pt x="12" y="156"/>
                  </a:lnTo>
                  <a:lnTo>
                    <a:pt x="0" y="228"/>
                  </a:lnTo>
                  <a:lnTo>
                    <a:pt x="3" y="305"/>
                  </a:lnTo>
                  <a:lnTo>
                    <a:pt x="28" y="367"/>
                  </a:lnTo>
                  <a:lnTo>
                    <a:pt x="96" y="447"/>
                  </a:lnTo>
                  <a:lnTo>
                    <a:pt x="228" y="578"/>
                  </a:lnTo>
                  <a:lnTo>
                    <a:pt x="264" y="541"/>
                  </a:lnTo>
                  <a:lnTo>
                    <a:pt x="343" y="451"/>
                  </a:lnTo>
                  <a:lnTo>
                    <a:pt x="421" y="336"/>
                  </a:lnTo>
                  <a:lnTo>
                    <a:pt x="457" y="228"/>
                  </a:lnTo>
                  <a:lnTo>
                    <a:pt x="445" y="156"/>
                  </a:lnTo>
                  <a:lnTo>
                    <a:pt x="413" y="94"/>
                  </a:lnTo>
                  <a:lnTo>
                    <a:pt x="363" y="44"/>
                  </a:lnTo>
                  <a:lnTo>
                    <a:pt x="300" y="12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86A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25" name="Freeform 763"/>
            <p:cNvSpPr>
              <a:spLocks/>
            </p:cNvSpPr>
            <p:nvPr/>
          </p:nvSpPr>
          <p:spPr bwMode="auto">
            <a:xfrm>
              <a:off x="8594" y="6233"/>
              <a:ext cx="457" cy="578"/>
            </a:xfrm>
            <a:custGeom>
              <a:avLst/>
              <a:gdLst>
                <a:gd name="T0" fmla="+- 0 9051 8594"/>
                <a:gd name="T1" fmla="*/ T0 w 457"/>
                <a:gd name="T2" fmla="+- 0 6461 6233"/>
                <a:gd name="T3" fmla="*/ 6461 h 578"/>
                <a:gd name="T4" fmla="+- 0 9015 8594"/>
                <a:gd name="T5" fmla="*/ T4 w 457"/>
                <a:gd name="T6" fmla="+- 0 6569 6233"/>
                <a:gd name="T7" fmla="*/ 6569 h 578"/>
                <a:gd name="T8" fmla="+- 0 8937 8594"/>
                <a:gd name="T9" fmla="*/ T8 w 457"/>
                <a:gd name="T10" fmla="+- 0 6684 6233"/>
                <a:gd name="T11" fmla="*/ 6684 h 578"/>
                <a:gd name="T12" fmla="+- 0 8858 8594"/>
                <a:gd name="T13" fmla="*/ T12 w 457"/>
                <a:gd name="T14" fmla="+- 0 6774 6233"/>
                <a:gd name="T15" fmla="*/ 6774 h 578"/>
                <a:gd name="T16" fmla="+- 0 8822 8594"/>
                <a:gd name="T17" fmla="*/ T16 w 457"/>
                <a:gd name="T18" fmla="+- 0 6811 6233"/>
                <a:gd name="T19" fmla="*/ 6811 h 578"/>
                <a:gd name="T20" fmla="+- 0 8690 8594"/>
                <a:gd name="T21" fmla="*/ T20 w 457"/>
                <a:gd name="T22" fmla="+- 0 6680 6233"/>
                <a:gd name="T23" fmla="*/ 6680 h 578"/>
                <a:gd name="T24" fmla="+- 0 8622 8594"/>
                <a:gd name="T25" fmla="*/ T24 w 457"/>
                <a:gd name="T26" fmla="+- 0 6600 6233"/>
                <a:gd name="T27" fmla="*/ 6600 h 578"/>
                <a:gd name="T28" fmla="+- 0 8597 8594"/>
                <a:gd name="T29" fmla="*/ T28 w 457"/>
                <a:gd name="T30" fmla="+- 0 6538 6233"/>
                <a:gd name="T31" fmla="*/ 6538 h 578"/>
                <a:gd name="T32" fmla="+- 0 8594 8594"/>
                <a:gd name="T33" fmla="*/ T32 w 457"/>
                <a:gd name="T34" fmla="+- 0 6461 6233"/>
                <a:gd name="T35" fmla="*/ 6461 h 578"/>
                <a:gd name="T36" fmla="+- 0 8606 8594"/>
                <a:gd name="T37" fmla="*/ T36 w 457"/>
                <a:gd name="T38" fmla="+- 0 6389 6233"/>
                <a:gd name="T39" fmla="*/ 6389 h 578"/>
                <a:gd name="T40" fmla="+- 0 8638 8594"/>
                <a:gd name="T41" fmla="*/ T40 w 457"/>
                <a:gd name="T42" fmla="+- 0 6327 6233"/>
                <a:gd name="T43" fmla="*/ 6327 h 578"/>
                <a:gd name="T44" fmla="+- 0 8687 8594"/>
                <a:gd name="T45" fmla="*/ T44 w 457"/>
                <a:gd name="T46" fmla="+- 0 6277 6233"/>
                <a:gd name="T47" fmla="*/ 6277 h 578"/>
                <a:gd name="T48" fmla="+- 0 8750 8594"/>
                <a:gd name="T49" fmla="*/ T48 w 457"/>
                <a:gd name="T50" fmla="+- 0 6245 6233"/>
                <a:gd name="T51" fmla="*/ 6245 h 578"/>
                <a:gd name="T52" fmla="+- 0 8822 8594"/>
                <a:gd name="T53" fmla="*/ T52 w 457"/>
                <a:gd name="T54" fmla="+- 0 6233 6233"/>
                <a:gd name="T55" fmla="*/ 6233 h 578"/>
                <a:gd name="T56" fmla="+- 0 8894 8594"/>
                <a:gd name="T57" fmla="*/ T56 w 457"/>
                <a:gd name="T58" fmla="+- 0 6245 6233"/>
                <a:gd name="T59" fmla="*/ 6245 h 578"/>
                <a:gd name="T60" fmla="+- 0 8957 8594"/>
                <a:gd name="T61" fmla="*/ T60 w 457"/>
                <a:gd name="T62" fmla="+- 0 6277 6233"/>
                <a:gd name="T63" fmla="*/ 6277 h 578"/>
                <a:gd name="T64" fmla="+- 0 9007 8594"/>
                <a:gd name="T65" fmla="*/ T64 w 457"/>
                <a:gd name="T66" fmla="+- 0 6327 6233"/>
                <a:gd name="T67" fmla="*/ 6327 h 578"/>
                <a:gd name="T68" fmla="+- 0 9039 8594"/>
                <a:gd name="T69" fmla="*/ T68 w 457"/>
                <a:gd name="T70" fmla="+- 0 6389 6233"/>
                <a:gd name="T71" fmla="*/ 6389 h 578"/>
                <a:gd name="T72" fmla="+- 0 9051 8594"/>
                <a:gd name="T73" fmla="*/ T72 w 457"/>
                <a:gd name="T74" fmla="+- 0 6461 6233"/>
                <a:gd name="T75" fmla="*/ 6461 h 5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57" h="578">
                  <a:moveTo>
                    <a:pt x="457" y="228"/>
                  </a:moveTo>
                  <a:lnTo>
                    <a:pt x="421" y="336"/>
                  </a:lnTo>
                  <a:lnTo>
                    <a:pt x="343" y="451"/>
                  </a:lnTo>
                  <a:lnTo>
                    <a:pt x="264" y="541"/>
                  </a:lnTo>
                  <a:lnTo>
                    <a:pt x="228" y="578"/>
                  </a:lnTo>
                  <a:lnTo>
                    <a:pt x="96" y="447"/>
                  </a:lnTo>
                  <a:lnTo>
                    <a:pt x="28" y="367"/>
                  </a:lnTo>
                  <a:lnTo>
                    <a:pt x="3" y="305"/>
                  </a:lnTo>
                  <a:lnTo>
                    <a:pt x="0" y="228"/>
                  </a:lnTo>
                  <a:lnTo>
                    <a:pt x="12" y="156"/>
                  </a:lnTo>
                  <a:lnTo>
                    <a:pt x="44" y="94"/>
                  </a:lnTo>
                  <a:lnTo>
                    <a:pt x="93" y="44"/>
                  </a:lnTo>
                  <a:lnTo>
                    <a:pt x="156" y="12"/>
                  </a:lnTo>
                  <a:lnTo>
                    <a:pt x="228" y="0"/>
                  </a:lnTo>
                  <a:lnTo>
                    <a:pt x="300" y="12"/>
                  </a:lnTo>
                  <a:lnTo>
                    <a:pt x="363" y="44"/>
                  </a:lnTo>
                  <a:lnTo>
                    <a:pt x="413" y="94"/>
                  </a:lnTo>
                  <a:lnTo>
                    <a:pt x="445" y="156"/>
                  </a:lnTo>
                  <a:lnTo>
                    <a:pt x="457" y="228"/>
                  </a:lnTo>
                  <a:close/>
                </a:path>
              </a:pathLst>
            </a:custGeom>
            <a:noFill/>
            <a:ln w="1173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26" name="Freeform 762"/>
            <p:cNvSpPr>
              <a:spLocks/>
            </p:cNvSpPr>
            <p:nvPr/>
          </p:nvSpPr>
          <p:spPr bwMode="auto">
            <a:xfrm>
              <a:off x="8489" y="6381"/>
              <a:ext cx="457" cy="578"/>
            </a:xfrm>
            <a:custGeom>
              <a:avLst/>
              <a:gdLst>
                <a:gd name="T0" fmla="+- 0 8717 8489"/>
                <a:gd name="T1" fmla="*/ T0 w 457"/>
                <a:gd name="T2" fmla="+- 0 6381 6381"/>
                <a:gd name="T3" fmla="*/ 6381 h 578"/>
                <a:gd name="T4" fmla="+- 0 8645 8489"/>
                <a:gd name="T5" fmla="*/ T4 w 457"/>
                <a:gd name="T6" fmla="+- 0 6392 6381"/>
                <a:gd name="T7" fmla="*/ 6392 h 578"/>
                <a:gd name="T8" fmla="+- 0 8582 8489"/>
                <a:gd name="T9" fmla="*/ T8 w 457"/>
                <a:gd name="T10" fmla="+- 0 6425 6381"/>
                <a:gd name="T11" fmla="*/ 6425 h 578"/>
                <a:gd name="T12" fmla="+- 0 8533 8489"/>
                <a:gd name="T13" fmla="*/ T12 w 457"/>
                <a:gd name="T14" fmla="+- 0 6474 6381"/>
                <a:gd name="T15" fmla="*/ 6474 h 578"/>
                <a:gd name="T16" fmla="+- 0 8501 8489"/>
                <a:gd name="T17" fmla="*/ T16 w 457"/>
                <a:gd name="T18" fmla="+- 0 6537 6381"/>
                <a:gd name="T19" fmla="*/ 6537 h 578"/>
                <a:gd name="T20" fmla="+- 0 8489 8489"/>
                <a:gd name="T21" fmla="*/ T20 w 457"/>
                <a:gd name="T22" fmla="+- 0 6609 6381"/>
                <a:gd name="T23" fmla="*/ 6609 h 578"/>
                <a:gd name="T24" fmla="+- 0 8493 8489"/>
                <a:gd name="T25" fmla="*/ T24 w 457"/>
                <a:gd name="T26" fmla="+- 0 6686 6381"/>
                <a:gd name="T27" fmla="*/ 6686 h 578"/>
                <a:gd name="T28" fmla="+- 0 8517 8489"/>
                <a:gd name="T29" fmla="*/ T28 w 457"/>
                <a:gd name="T30" fmla="+- 0 6748 6381"/>
                <a:gd name="T31" fmla="*/ 6748 h 578"/>
                <a:gd name="T32" fmla="+- 0 8585 8489"/>
                <a:gd name="T33" fmla="*/ T32 w 457"/>
                <a:gd name="T34" fmla="+- 0 6828 6381"/>
                <a:gd name="T35" fmla="*/ 6828 h 578"/>
                <a:gd name="T36" fmla="+- 0 8717 8489"/>
                <a:gd name="T37" fmla="*/ T36 w 457"/>
                <a:gd name="T38" fmla="+- 0 6959 6381"/>
                <a:gd name="T39" fmla="*/ 6959 h 578"/>
                <a:gd name="T40" fmla="+- 0 8753 8489"/>
                <a:gd name="T41" fmla="*/ T40 w 457"/>
                <a:gd name="T42" fmla="+- 0 6922 6381"/>
                <a:gd name="T43" fmla="*/ 6922 h 578"/>
                <a:gd name="T44" fmla="+- 0 8832 8489"/>
                <a:gd name="T45" fmla="*/ T44 w 457"/>
                <a:gd name="T46" fmla="+- 0 6831 6381"/>
                <a:gd name="T47" fmla="*/ 6831 h 578"/>
                <a:gd name="T48" fmla="+- 0 8910 8489"/>
                <a:gd name="T49" fmla="*/ T48 w 457"/>
                <a:gd name="T50" fmla="+- 0 6717 6381"/>
                <a:gd name="T51" fmla="*/ 6717 h 578"/>
                <a:gd name="T52" fmla="+- 0 8946 8489"/>
                <a:gd name="T53" fmla="*/ T52 w 457"/>
                <a:gd name="T54" fmla="+- 0 6609 6381"/>
                <a:gd name="T55" fmla="*/ 6609 h 578"/>
                <a:gd name="T56" fmla="+- 0 8934 8489"/>
                <a:gd name="T57" fmla="*/ T56 w 457"/>
                <a:gd name="T58" fmla="+- 0 6537 6381"/>
                <a:gd name="T59" fmla="*/ 6537 h 578"/>
                <a:gd name="T60" fmla="+- 0 8902 8489"/>
                <a:gd name="T61" fmla="*/ T60 w 457"/>
                <a:gd name="T62" fmla="+- 0 6474 6381"/>
                <a:gd name="T63" fmla="*/ 6474 h 578"/>
                <a:gd name="T64" fmla="+- 0 8852 8489"/>
                <a:gd name="T65" fmla="*/ T64 w 457"/>
                <a:gd name="T66" fmla="+- 0 6425 6381"/>
                <a:gd name="T67" fmla="*/ 6425 h 578"/>
                <a:gd name="T68" fmla="+- 0 8790 8489"/>
                <a:gd name="T69" fmla="*/ T68 w 457"/>
                <a:gd name="T70" fmla="+- 0 6392 6381"/>
                <a:gd name="T71" fmla="*/ 6392 h 578"/>
                <a:gd name="T72" fmla="+- 0 8717 8489"/>
                <a:gd name="T73" fmla="*/ T72 w 457"/>
                <a:gd name="T74" fmla="+- 0 6381 6381"/>
                <a:gd name="T75" fmla="*/ 6381 h 5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57" h="578">
                  <a:moveTo>
                    <a:pt x="228" y="0"/>
                  </a:moveTo>
                  <a:lnTo>
                    <a:pt x="156" y="11"/>
                  </a:lnTo>
                  <a:lnTo>
                    <a:pt x="93" y="44"/>
                  </a:lnTo>
                  <a:lnTo>
                    <a:pt x="44" y="93"/>
                  </a:lnTo>
                  <a:lnTo>
                    <a:pt x="12" y="156"/>
                  </a:lnTo>
                  <a:lnTo>
                    <a:pt x="0" y="228"/>
                  </a:lnTo>
                  <a:lnTo>
                    <a:pt x="4" y="305"/>
                  </a:lnTo>
                  <a:lnTo>
                    <a:pt x="28" y="367"/>
                  </a:lnTo>
                  <a:lnTo>
                    <a:pt x="96" y="447"/>
                  </a:lnTo>
                  <a:lnTo>
                    <a:pt x="228" y="578"/>
                  </a:lnTo>
                  <a:lnTo>
                    <a:pt x="264" y="541"/>
                  </a:lnTo>
                  <a:lnTo>
                    <a:pt x="343" y="450"/>
                  </a:lnTo>
                  <a:lnTo>
                    <a:pt x="421" y="336"/>
                  </a:lnTo>
                  <a:lnTo>
                    <a:pt x="457" y="228"/>
                  </a:lnTo>
                  <a:lnTo>
                    <a:pt x="445" y="156"/>
                  </a:lnTo>
                  <a:lnTo>
                    <a:pt x="413" y="93"/>
                  </a:lnTo>
                  <a:lnTo>
                    <a:pt x="363" y="44"/>
                  </a:lnTo>
                  <a:lnTo>
                    <a:pt x="301" y="11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86A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27" name="Freeform 761"/>
            <p:cNvSpPr>
              <a:spLocks/>
            </p:cNvSpPr>
            <p:nvPr/>
          </p:nvSpPr>
          <p:spPr bwMode="auto">
            <a:xfrm>
              <a:off x="8489" y="6381"/>
              <a:ext cx="457" cy="578"/>
            </a:xfrm>
            <a:custGeom>
              <a:avLst/>
              <a:gdLst>
                <a:gd name="T0" fmla="+- 0 8946 8489"/>
                <a:gd name="T1" fmla="*/ T0 w 457"/>
                <a:gd name="T2" fmla="+- 0 6609 6381"/>
                <a:gd name="T3" fmla="*/ 6609 h 578"/>
                <a:gd name="T4" fmla="+- 0 8910 8489"/>
                <a:gd name="T5" fmla="*/ T4 w 457"/>
                <a:gd name="T6" fmla="+- 0 6717 6381"/>
                <a:gd name="T7" fmla="*/ 6717 h 578"/>
                <a:gd name="T8" fmla="+- 0 8832 8489"/>
                <a:gd name="T9" fmla="*/ T8 w 457"/>
                <a:gd name="T10" fmla="+- 0 6831 6381"/>
                <a:gd name="T11" fmla="*/ 6831 h 578"/>
                <a:gd name="T12" fmla="+- 0 8753 8489"/>
                <a:gd name="T13" fmla="*/ T12 w 457"/>
                <a:gd name="T14" fmla="+- 0 6922 6381"/>
                <a:gd name="T15" fmla="*/ 6922 h 578"/>
                <a:gd name="T16" fmla="+- 0 8717 8489"/>
                <a:gd name="T17" fmla="*/ T16 w 457"/>
                <a:gd name="T18" fmla="+- 0 6959 6381"/>
                <a:gd name="T19" fmla="*/ 6959 h 578"/>
                <a:gd name="T20" fmla="+- 0 8585 8489"/>
                <a:gd name="T21" fmla="*/ T20 w 457"/>
                <a:gd name="T22" fmla="+- 0 6828 6381"/>
                <a:gd name="T23" fmla="*/ 6828 h 578"/>
                <a:gd name="T24" fmla="+- 0 8517 8489"/>
                <a:gd name="T25" fmla="*/ T24 w 457"/>
                <a:gd name="T26" fmla="+- 0 6748 6381"/>
                <a:gd name="T27" fmla="*/ 6748 h 578"/>
                <a:gd name="T28" fmla="+- 0 8493 8489"/>
                <a:gd name="T29" fmla="*/ T28 w 457"/>
                <a:gd name="T30" fmla="+- 0 6686 6381"/>
                <a:gd name="T31" fmla="*/ 6686 h 578"/>
                <a:gd name="T32" fmla="+- 0 8489 8489"/>
                <a:gd name="T33" fmla="*/ T32 w 457"/>
                <a:gd name="T34" fmla="+- 0 6609 6381"/>
                <a:gd name="T35" fmla="*/ 6609 h 578"/>
                <a:gd name="T36" fmla="+- 0 8501 8489"/>
                <a:gd name="T37" fmla="*/ T36 w 457"/>
                <a:gd name="T38" fmla="+- 0 6537 6381"/>
                <a:gd name="T39" fmla="*/ 6537 h 578"/>
                <a:gd name="T40" fmla="+- 0 8533 8489"/>
                <a:gd name="T41" fmla="*/ T40 w 457"/>
                <a:gd name="T42" fmla="+- 0 6474 6381"/>
                <a:gd name="T43" fmla="*/ 6474 h 578"/>
                <a:gd name="T44" fmla="+- 0 8582 8489"/>
                <a:gd name="T45" fmla="*/ T44 w 457"/>
                <a:gd name="T46" fmla="+- 0 6425 6381"/>
                <a:gd name="T47" fmla="*/ 6425 h 578"/>
                <a:gd name="T48" fmla="+- 0 8645 8489"/>
                <a:gd name="T49" fmla="*/ T48 w 457"/>
                <a:gd name="T50" fmla="+- 0 6392 6381"/>
                <a:gd name="T51" fmla="*/ 6392 h 578"/>
                <a:gd name="T52" fmla="+- 0 8717 8489"/>
                <a:gd name="T53" fmla="*/ T52 w 457"/>
                <a:gd name="T54" fmla="+- 0 6381 6381"/>
                <a:gd name="T55" fmla="*/ 6381 h 578"/>
                <a:gd name="T56" fmla="+- 0 8790 8489"/>
                <a:gd name="T57" fmla="*/ T56 w 457"/>
                <a:gd name="T58" fmla="+- 0 6392 6381"/>
                <a:gd name="T59" fmla="*/ 6392 h 578"/>
                <a:gd name="T60" fmla="+- 0 8852 8489"/>
                <a:gd name="T61" fmla="*/ T60 w 457"/>
                <a:gd name="T62" fmla="+- 0 6425 6381"/>
                <a:gd name="T63" fmla="*/ 6425 h 578"/>
                <a:gd name="T64" fmla="+- 0 8902 8489"/>
                <a:gd name="T65" fmla="*/ T64 w 457"/>
                <a:gd name="T66" fmla="+- 0 6474 6381"/>
                <a:gd name="T67" fmla="*/ 6474 h 578"/>
                <a:gd name="T68" fmla="+- 0 8934 8489"/>
                <a:gd name="T69" fmla="*/ T68 w 457"/>
                <a:gd name="T70" fmla="+- 0 6537 6381"/>
                <a:gd name="T71" fmla="*/ 6537 h 578"/>
                <a:gd name="T72" fmla="+- 0 8946 8489"/>
                <a:gd name="T73" fmla="*/ T72 w 457"/>
                <a:gd name="T74" fmla="+- 0 6609 6381"/>
                <a:gd name="T75" fmla="*/ 6609 h 5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57" h="578">
                  <a:moveTo>
                    <a:pt x="457" y="228"/>
                  </a:moveTo>
                  <a:lnTo>
                    <a:pt x="421" y="336"/>
                  </a:lnTo>
                  <a:lnTo>
                    <a:pt x="343" y="450"/>
                  </a:lnTo>
                  <a:lnTo>
                    <a:pt x="264" y="541"/>
                  </a:lnTo>
                  <a:lnTo>
                    <a:pt x="228" y="578"/>
                  </a:lnTo>
                  <a:lnTo>
                    <a:pt x="96" y="447"/>
                  </a:lnTo>
                  <a:lnTo>
                    <a:pt x="28" y="367"/>
                  </a:lnTo>
                  <a:lnTo>
                    <a:pt x="4" y="305"/>
                  </a:lnTo>
                  <a:lnTo>
                    <a:pt x="0" y="228"/>
                  </a:lnTo>
                  <a:lnTo>
                    <a:pt x="12" y="156"/>
                  </a:lnTo>
                  <a:lnTo>
                    <a:pt x="44" y="93"/>
                  </a:lnTo>
                  <a:lnTo>
                    <a:pt x="93" y="44"/>
                  </a:lnTo>
                  <a:lnTo>
                    <a:pt x="156" y="11"/>
                  </a:lnTo>
                  <a:lnTo>
                    <a:pt x="228" y="0"/>
                  </a:lnTo>
                  <a:lnTo>
                    <a:pt x="301" y="11"/>
                  </a:lnTo>
                  <a:lnTo>
                    <a:pt x="363" y="44"/>
                  </a:lnTo>
                  <a:lnTo>
                    <a:pt x="413" y="93"/>
                  </a:lnTo>
                  <a:lnTo>
                    <a:pt x="445" y="156"/>
                  </a:lnTo>
                  <a:lnTo>
                    <a:pt x="457" y="228"/>
                  </a:lnTo>
                  <a:close/>
                </a:path>
              </a:pathLst>
            </a:custGeom>
            <a:noFill/>
            <a:ln w="1173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28" name="Freeform 760"/>
            <p:cNvSpPr>
              <a:spLocks/>
            </p:cNvSpPr>
            <p:nvPr/>
          </p:nvSpPr>
          <p:spPr bwMode="auto">
            <a:xfrm>
              <a:off x="6574" y="9670"/>
              <a:ext cx="457" cy="578"/>
            </a:xfrm>
            <a:custGeom>
              <a:avLst/>
              <a:gdLst>
                <a:gd name="T0" fmla="+- 0 6803 6574"/>
                <a:gd name="T1" fmla="*/ T0 w 457"/>
                <a:gd name="T2" fmla="+- 0 9670 9670"/>
                <a:gd name="T3" fmla="*/ 9670 h 578"/>
                <a:gd name="T4" fmla="+- 0 6730 6574"/>
                <a:gd name="T5" fmla="*/ T4 w 457"/>
                <a:gd name="T6" fmla="+- 0 9681 9670"/>
                <a:gd name="T7" fmla="*/ 9681 h 578"/>
                <a:gd name="T8" fmla="+- 0 6668 6574"/>
                <a:gd name="T9" fmla="*/ T8 w 457"/>
                <a:gd name="T10" fmla="+- 0 9714 9670"/>
                <a:gd name="T11" fmla="*/ 9714 h 578"/>
                <a:gd name="T12" fmla="+- 0 6618 6574"/>
                <a:gd name="T13" fmla="*/ T12 w 457"/>
                <a:gd name="T14" fmla="+- 0 9763 9670"/>
                <a:gd name="T15" fmla="*/ 9763 h 578"/>
                <a:gd name="T16" fmla="+- 0 6586 6574"/>
                <a:gd name="T17" fmla="*/ T16 w 457"/>
                <a:gd name="T18" fmla="+- 0 9826 9670"/>
                <a:gd name="T19" fmla="*/ 9826 h 578"/>
                <a:gd name="T20" fmla="+- 0 6574 6574"/>
                <a:gd name="T21" fmla="*/ T20 w 457"/>
                <a:gd name="T22" fmla="+- 0 9898 9670"/>
                <a:gd name="T23" fmla="*/ 9898 h 578"/>
                <a:gd name="T24" fmla="+- 0 6578 6574"/>
                <a:gd name="T25" fmla="*/ T24 w 457"/>
                <a:gd name="T26" fmla="+- 0 9974 9670"/>
                <a:gd name="T27" fmla="*/ 9974 h 578"/>
                <a:gd name="T28" fmla="+- 0 6603 6574"/>
                <a:gd name="T29" fmla="*/ T28 w 457"/>
                <a:gd name="T30" fmla="+- 0 10036 9670"/>
                <a:gd name="T31" fmla="*/ 10036 h 578"/>
                <a:gd name="T32" fmla="+- 0 6671 6574"/>
                <a:gd name="T33" fmla="*/ T32 w 457"/>
                <a:gd name="T34" fmla="+- 0 10116 9670"/>
                <a:gd name="T35" fmla="*/ 10116 h 578"/>
                <a:gd name="T36" fmla="+- 0 6803 6574"/>
                <a:gd name="T37" fmla="*/ T36 w 457"/>
                <a:gd name="T38" fmla="+- 0 10248 9670"/>
                <a:gd name="T39" fmla="*/ 10248 h 578"/>
                <a:gd name="T40" fmla="+- 0 6838 6574"/>
                <a:gd name="T41" fmla="*/ T40 w 457"/>
                <a:gd name="T42" fmla="+- 0 10211 9670"/>
                <a:gd name="T43" fmla="*/ 10211 h 578"/>
                <a:gd name="T44" fmla="+- 0 6917 6574"/>
                <a:gd name="T45" fmla="*/ T44 w 457"/>
                <a:gd name="T46" fmla="+- 0 10120 9670"/>
                <a:gd name="T47" fmla="*/ 10120 h 578"/>
                <a:gd name="T48" fmla="+- 0 6995 6574"/>
                <a:gd name="T49" fmla="*/ T48 w 457"/>
                <a:gd name="T50" fmla="+- 0 10006 9670"/>
                <a:gd name="T51" fmla="*/ 10006 h 578"/>
                <a:gd name="T52" fmla="+- 0 7031 6574"/>
                <a:gd name="T53" fmla="*/ T52 w 457"/>
                <a:gd name="T54" fmla="+- 0 9898 9670"/>
                <a:gd name="T55" fmla="*/ 9898 h 578"/>
                <a:gd name="T56" fmla="+- 0 7019 6574"/>
                <a:gd name="T57" fmla="*/ T56 w 457"/>
                <a:gd name="T58" fmla="+- 0 9826 9670"/>
                <a:gd name="T59" fmla="*/ 9826 h 578"/>
                <a:gd name="T60" fmla="+- 0 6987 6574"/>
                <a:gd name="T61" fmla="*/ T60 w 457"/>
                <a:gd name="T62" fmla="+- 0 9763 9670"/>
                <a:gd name="T63" fmla="*/ 9763 h 578"/>
                <a:gd name="T64" fmla="+- 0 6938 6574"/>
                <a:gd name="T65" fmla="*/ T64 w 457"/>
                <a:gd name="T66" fmla="+- 0 9714 9670"/>
                <a:gd name="T67" fmla="*/ 9714 h 578"/>
                <a:gd name="T68" fmla="+- 0 6875 6574"/>
                <a:gd name="T69" fmla="*/ T68 w 457"/>
                <a:gd name="T70" fmla="+- 0 9681 9670"/>
                <a:gd name="T71" fmla="*/ 9681 h 578"/>
                <a:gd name="T72" fmla="+- 0 6803 6574"/>
                <a:gd name="T73" fmla="*/ T72 w 457"/>
                <a:gd name="T74" fmla="+- 0 9670 9670"/>
                <a:gd name="T75" fmla="*/ 9670 h 5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57" h="578">
                  <a:moveTo>
                    <a:pt x="229" y="0"/>
                  </a:moveTo>
                  <a:lnTo>
                    <a:pt x="156" y="11"/>
                  </a:lnTo>
                  <a:lnTo>
                    <a:pt x="94" y="44"/>
                  </a:lnTo>
                  <a:lnTo>
                    <a:pt x="44" y="93"/>
                  </a:lnTo>
                  <a:lnTo>
                    <a:pt x="12" y="156"/>
                  </a:lnTo>
                  <a:lnTo>
                    <a:pt x="0" y="228"/>
                  </a:lnTo>
                  <a:lnTo>
                    <a:pt x="4" y="304"/>
                  </a:lnTo>
                  <a:lnTo>
                    <a:pt x="29" y="366"/>
                  </a:lnTo>
                  <a:lnTo>
                    <a:pt x="97" y="446"/>
                  </a:lnTo>
                  <a:lnTo>
                    <a:pt x="229" y="578"/>
                  </a:lnTo>
                  <a:lnTo>
                    <a:pt x="264" y="541"/>
                  </a:lnTo>
                  <a:lnTo>
                    <a:pt x="343" y="450"/>
                  </a:lnTo>
                  <a:lnTo>
                    <a:pt x="421" y="336"/>
                  </a:lnTo>
                  <a:lnTo>
                    <a:pt x="457" y="228"/>
                  </a:lnTo>
                  <a:lnTo>
                    <a:pt x="445" y="156"/>
                  </a:lnTo>
                  <a:lnTo>
                    <a:pt x="413" y="93"/>
                  </a:lnTo>
                  <a:lnTo>
                    <a:pt x="364" y="44"/>
                  </a:lnTo>
                  <a:lnTo>
                    <a:pt x="301" y="1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86A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29" name="Freeform 759"/>
            <p:cNvSpPr>
              <a:spLocks/>
            </p:cNvSpPr>
            <p:nvPr/>
          </p:nvSpPr>
          <p:spPr bwMode="auto">
            <a:xfrm>
              <a:off x="6574" y="9670"/>
              <a:ext cx="457" cy="578"/>
            </a:xfrm>
            <a:custGeom>
              <a:avLst/>
              <a:gdLst>
                <a:gd name="T0" fmla="+- 0 7031 6574"/>
                <a:gd name="T1" fmla="*/ T0 w 457"/>
                <a:gd name="T2" fmla="+- 0 9898 9670"/>
                <a:gd name="T3" fmla="*/ 9898 h 578"/>
                <a:gd name="T4" fmla="+- 0 6995 6574"/>
                <a:gd name="T5" fmla="*/ T4 w 457"/>
                <a:gd name="T6" fmla="+- 0 10006 9670"/>
                <a:gd name="T7" fmla="*/ 10006 h 578"/>
                <a:gd name="T8" fmla="+- 0 6917 6574"/>
                <a:gd name="T9" fmla="*/ T8 w 457"/>
                <a:gd name="T10" fmla="+- 0 10120 9670"/>
                <a:gd name="T11" fmla="*/ 10120 h 578"/>
                <a:gd name="T12" fmla="+- 0 6838 6574"/>
                <a:gd name="T13" fmla="*/ T12 w 457"/>
                <a:gd name="T14" fmla="+- 0 10211 9670"/>
                <a:gd name="T15" fmla="*/ 10211 h 578"/>
                <a:gd name="T16" fmla="+- 0 6803 6574"/>
                <a:gd name="T17" fmla="*/ T16 w 457"/>
                <a:gd name="T18" fmla="+- 0 10248 9670"/>
                <a:gd name="T19" fmla="*/ 10248 h 578"/>
                <a:gd name="T20" fmla="+- 0 6671 6574"/>
                <a:gd name="T21" fmla="*/ T20 w 457"/>
                <a:gd name="T22" fmla="+- 0 10116 9670"/>
                <a:gd name="T23" fmla="*/ 10116 h 578"/>
                <a:gd name="T24" fmla="+- 0 6603 6574"/>
                <a:gd name="T25" fmla="*/ T24 w 457"/>
                <a:gd name="T26" fmla="+- 0 10036 9670"/>
                <a:gd name="T27" fmla="*/ 10036 h 578"/>
                <a:gd name="T28" fmla="+- 0 6578 6574"/>
                <a:gd name="T29" fmla="*/ T28 w 457"/>
                <a:gd name="T30" fmla="+- 0 9974 9670"/>
                <a:gd name="T31" fmla="*/ 9974 h 578"/>
                <a:gd name="T32" fmla="+- 0 6574 6574"/>
                <a:gd name="T33" fmla="*/ T32 w 457"/>
                <a:gd name="T34" fmla="+- 0 9898 9670"/>
                <a:gd name="T35" fmla="*/ 9898 h 578"/>
                <a:gd name="T36" fmla="+- 0 6586 6574"/>
                <a:gd name="T37" fmla="*/ T36 w 457"/>
                <a:gd name="T38" fmla="+- 0 9826 9670"/>
                <a:gd name="T39" fmla="*/ 9826 h 578"/>
                <a:gd name="T40" fmla="+- 0 6618 6574"/>
                <a:gd name="T41" fmla="*/ T40 w 457"/>
                <a:gd name="T42" fmla="+- 0 9763 9670"/>
                <a:gd name="T43" fmla="*/ 9763 h 578"/>
                <a:gd name="T44" fmla="+- 0 6668 6574"/>
                <a:gd name="T45" fmla="*/ T44 w 457"/>
                <a:gd name="T46" fmla="+- 0 9714 9670"/>
                <a:gd name="T47" fmla="*/ 9714 h 578"/>
                <a:gd name="T48" fmla="+- 0 6730 6574"/>
                <a:gd name="T49" fmla="*/ T48 w 457"/>
                <a:gd name="T50" fmla="+- 0 9681 9670"/>
                <a:gd name="T51" fmla="*/ 9681 h 578"/>
                <a:gd name="T52" fmla="+- 0 6803 6574"/>
                <a:gd name="T53" fmla="*/ T52 w 457"/>
                <a:gd name="T54" fmla="+- 0 9670 9670"/>
                <a:gd name="T55" fmla="*/ 9670 h 578"/>
                <a:gd name="T56" fmla="+- 0 6875 6574"/>
                <a:gd name="T57" fmla="*/ T56 w 457"/>
                <a:gd name="T58" fmla="+- 0 9681 9670"/>
                <a:gd name="T59" fmla="*/ 9681 h 578"/>
                <a:gd name="T60" fmla="+- 0 6938 6574"/>
                <a:gd name="T61" fmla="*/ T60 w 457"/>
                <a:gd name="T62" fmla="+- 0 9714 9670"/>
                <a:gd name="T63" fmla="*/ 9714 h 578"/>
                <a:gd name="T64" fmla="+- 0 6987 6574"/>
                <a:gd name="T65" fmla="*/ T64 w 457"/>
                <a:gd name="T66" fmla="+- 0 9763 9670"/>
                <a:gd name="T67" fmla="*/ 9763 h 578"/>
                <a:gd name="T68" fmla="+- 0 7019 6574"/>
                <a:gd name="T69" fmla="*/ T68 w 457"/>
                <a:gd name="T70" fmla="+- 0 9826 9670"/>
                <a:gd name="T71" fmla="*/ 9826 h 578"/>
                <a:gd name="T72" fmla="+- 0 7031 6574"/>
                <a:gd name="T73" fmla="*/ T72 w 457"/>
                <a:gd name="T74" fmla="+- 0 9898 9670"/>
                <a:gd name="T75" fmla="*/ 9898 h 5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57" h="578">
                  <a:moveTo>
                    <a:pt x="457" y="228"/>
                  </a:moveTo>
                  <a:lnTo>
                    <a:pt x="421" y="336"/>
                  </a:lnTo>
                  <a:lnTo>
                    <a:pt x="343" y="450"/>
                  </a:lnTo>
                  <a:lnTo>
                    <a:pt x="264" y="541"/>
                  </a:lnTo>
                  <a:lnTo>
                    <a:pt x="229" y="578"/>
                  </a:lnTo>
                  <a:lnTo>
                    <a:pt x="97" y="446"/>
                  </a:lnTo>
                  <a:lnTo>
                    <a:pt x="29" y="366"/>
                  </a:lnTo>
                  <a:lnTo>
                    <a:pt x="4" y="304"/>
                  </a:lnTo>
                  <a:lnTo>
                    <a:pt x="0" y="228"/>
                  </a:lnTo>
                  <a:lnTo>
                    <a:pt x="12" y="156"/>
                  </a:lnTo>
                  <a:lnTo>
                    <a:pt x="44" y="93"/>
                  </a:lnTo>
                  <a:lnTo>
                    <a:pt x="94" y="44"/>
                  </a:lnTo>
                  <a:lnTo>
                    <a:pt x="156" y="11"/>
                  </a:lnTo>
                  <a:lnTo>
                    <a:pt x="229" y="0"/>
                  </a:lnTo>
                  <a:lnTo>
                    <a:pt x="301" y="11"/>
                  </a:lnTo>
                  <a:lnTo>
                    <a:pt x="364" y="44"/>
                  </a:lnTo>
                  <a:lnTo>
                    <a:pt x="413" y="93"/>
                  </a:lnTo>
                  <a:lnTo>
                    <a:pt x="445" y="156"/>
                  </a:lnTo>
                  <a:lnTo>
                    <a:pt x="457" y="228"/>
                  </a:lnTo>
                  <a:close/>
                </a:path>
              </a:pathLst>
            </a:custGeom>
            <a:noFill/>
            <a:ln w="1173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30" name="Freeform 758"/>
            <p:cNvSpPr>
              <a:spLocks/>
            </p:cNvSpPr>
            <p:nvPr/>
          </p:nvSpPr>
          <p:spPr bwMode="auto">
            <a:xfrm>
              <a:off x="6981" y="6520"/>
              <a:ext cx="457" cy="578"/>
            </a:xfrm>
            <a:custGeom>
              <a:avLst/>
              <a:gdLst>
                <a:gd name="T0" fmla="+- 0 7209 6981"/>
                <a:gd name="T1" fmla="*/ T0 w 457"/>
                <a:gd name="T2" fmla="+- 0 6520 6520"/>
                <a:gd name="T3" fmla="*/ 6520 h 578"/>
                <a:gd name="T4" fmla="+- 0 7137 6981"/>
                <a:gd name="T5" fmla="*/ T4 w 457"/>
                <a:gd name="T6" fmla="+- 0 6531 6520"/>
                <a:gd name="T7" fmla="*/ 6531 h 578"/>
                <a:gd name="T8" fmla="+- 0 7074 6981"/>
                <a:gd name="T9" fmla="*/ T8 w 457"/>
                <a:gd name="T10" fmla="+- 0 6564 6520"/>
                <a:gd name="T11" fmla="*/ 6564 h 578"/>
                <a:gd name="T12" fmla="+- 0 7025 6981"/>
                <a:gd name="T13" fmla="*/ T12 w 457"/>
                <a:gd name="T14" fmla="+- 0 6613 6520"/>
                <a:gd name="T15" fmla="*/ 6613 h 578"/>
                <a:gd name="T16" fmla="+- 0 6992 6981"/>
                <a:gd name="T17" fmla="*/ T16 w 457"/>
                <a:gd name="T18" fmla="+- 0 6676 6520"/>
                <a:gd name="T19" fmla="*/ 6676 h 578"/>
                <a:gd name="T20" fmla="+- 0 6981 6981"/>
                <a:gd name="T21" fmla="*/ T20 w 457"/>
                <a:gd name="T22" fmla="+- 0 6748 6520"/>
                <a:gd name="T23" fmla="*/ 6748 h 578"/>
                <a:gd name="T24" fmla="+- 0 6998 6981"/>
                <a:gd name="T25" fmla="*/ T24 w 457"/>
                <a:gd name="T26" fmla="+- 0 6818 6520"/>
                <a:gd name="T27" fmla="*/ 6818 h 578"/>
                <a:gd name="T28" fmla="+- 0 7040 6981"/>
                <a:gd name="T29" fmla="*/ T28 w 457"/>
                <a:gd name="T30" fmla="+- 0 6895 6520"/>
                <a:gd name="T31" fmla="*/ 6895 h 578"/>
                <a:gd name="T32" fmla="+- 0 7095 6981"/>
                <a:gd name="T33" fmla="*/ T32 w 457"/>
                <a:gd name="T34" fmla="+- 0 6970 6520"/>
                <a:gd name="T35" fmla="*/ 6970 h 578"/>
                <a:gd name="T36" fmla="+- 0 7150 6981"/>
                <a:gd name="T37" fmla="*/ T36 w 457"/>
                <a:gd name="T38" fmla="+- 0 7035 6520"/>
                <a:gd name="T39" fmla="*/ 7035 h 578"/>
                <a:gd name="T40" fmla="+- 0 7192 6981"/>
                <a:gd name="T41" fmla="*/ T40 w 457"/>
                <a:gd name="T42" fmla="+- 0 7080 6520"/>
                <a:gd name="T43" fmla="*/ 7080 h 578"/>
                <a:gd name="T44" fmla="+- 0 7209 6981"/>
                <a:gd name="T45" fmla="*/ T44 w 457"/>
                <a:gd name="T46" fmla="+- 0 7097 6520"/>
                <a:gd name="T47" fmla="*/ 7097 h 578"/>
                <a:gd name="T48" fmla="+- 0 7245 6981"/>
                <a:gd name="T49" fmla="*/ T48 w 457"/>
                <a:gd name="T50" fmla="+- 0 7061 6520"/>
                <a:gd name="T51" fmla="*/ 7061 h 578"/>
                <a:gd name="T52" fmla="+- 0 7323 6981"/>
                <a:gd name="T53" fmla="*/ T52 w 457"/>
                <a:gd name="T54" fmla="+- 0 6970 6520"/>
                <a:gd name="T55" fmla="*/ 6970 h 578"/>
                <a:gd name="T56" fmla="+- 0 7402 6981"/>
                <a:gd name="T57" fmla="*/ T56 w 457"/>
                <a:gd name="T58" fmla="+- 0 6856 6520"/>
                <a:gd name="T59" fmla="*/ 6856 h 578"/>
                <a:gd name="T60" fmla="+- 0 7438 6981"/>
                <a:gd name="T61" fmla="*/ T60 w 457"/>
                <a:gd name="T62" fmla="+- 0 6748 6520"/>
                <a:gd name="T63" fmla="*/ 6748 h 578"/>
                <a:gd name="T64" fmla="+- 0 7426 6981"/>
                <a:gd name="T65" fmla="*/ T64 w 457"/>
                <a:gd name="T66" fmla="+- 0 6676 6520"/>
                <a:gd name="T67" fmla="*/ 6676 h 578"/>
                <a:gd name="T68" fmla="+- 0 7394 6981"/>
                <a:gd name="T69" fmla="*/ T68 w 457"/>
                <a:gd name="T70" fmla="+- 0 6613 6520"/>
                <a:gd name="T71" fmla="*/ 6613 h 578"/>
                <a:gd name="T72" fmla="+- 0 7344 6981"/>
                <a:gd name="T73" fmla="*/ T72 w 457"/>
                <a:gd name="T74" fmla="+- 0 6564 6520"/>
                <a:gd name="T75" fmla="*/ 6564 h 578"/>
                <a:gd name="T76" fmla="+- 0 7281 6981"/>
                <a:gd name="T77" fmla="*/ T76 w 457"/>
                <a:gd name="T78" fmla="+- 0 6531 6520"/>
                <a:gd name="T79" fmla="*/ 6531 h 578"/>
                <a:gd name="T80" fmla="+- 0 7209 6981"/>
                <a:gd name="T81" fmla="*/ T80 w 457"/>
                <a:gd name="T82" fmla="+- 0 6520 6520"/>
                <a:gd name="T83" fmla="*/ 6520 h 5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57" h="578">
                  <a:moveTo>
                    <a:pt x="228" y="0"/>
                  </a:moveTo>
                  <a:lnTo>
                    <a:pt x="156" y="11"/>
                  </a:lnTo>
                  <a:lnTo>
                    <a:pt x="93" y="44"/>
                  </a:lnTo>
                  <a:lnTo>
                    <a:pt x="44" y="93"/>
                  </a:lnTo>
                  <a:lnTo>
                    <a:pt x="11" y="156"/>
                  </a:lnTo>
                  <a:lnTo>
                    <a:pt x="0" y="228"/>
                  </a:lnTo>
                  <a:lnTo>
                    <a:pt x="17" y="298"/>
                  </a:lnTo>
                  <a:lnTo>
                    <a:pt x="59" y="375"/>
                  </a:lnTo>
                  <a:lnTo>
                    <a:pt x="114" y="450"/>
                  </a:lnTo>
                  <a:lnTo>
                    <a:pt x="169" y="515"/>
                  </a:lnTo>
                  <a:lnTo>
                    <a:pt x="211" y="560"/>
                  </a:lnTo>
                  <a:lnTo>
                    <a:pt x="228" y="577"/>
                  </a:lnTo>
                  <a:lnTo>
                    <a:pt x="264" y="541"/>
                  </a:lnTo>
                  <a:lnTo>
                    <a:pt x="342" y="450"/>
                  </a:lnTo>
                  <a:lnTo>
                    <a:pt x="421" y="336"/>
                  </a:lnTo>
                  <a:lnTo>
                    <a:pt x="457" y="228"/>
                  </a:lnTo>
                  <a:lnTo>
                    <a:pt x="445" y="156"/>
                  </a:lnTo>
                  <a:lnTo>
                    <a:pt x="413" y="93"/>
                  </a:lnTo>
                  <a:lnTo>
                    <a:pt x="363" y="44"/>
                  </a:lnTo>
                  <a:lnTo>
                    <a:pt x="300" y="11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86A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31" name="Freeform 757"/>
            <p:cNvSpPr>
              <a:spLocks/>
            </p:cNvSpPr>
            <p:nvPr/>
          </p:nvSpPr>
          <p:spPr bwMode="auto">
            <a:xfrm>
              <a:off x="6981" y="6520"/>
              <a:ext cx="457" cy="578"/>
            </a:xfrm>
            <a:custGeom>
              <a:avLst/>
              <a:gdLst>
                <a:gd name="T0" fmla="+- 0 7438 6981"/>
                <a:gd name="T1" fmla="*/ T0 w 457"/>
                <a:gd name="T2" fmla="+- 0 6748 6520"/>
                <a:gd name="T3" fmla="*/ 6748 h 578"/>
                <a:gd name="T4" fmla="+- 0 7402 6981"/>
                <a:gd name="T5" fmla="*/ T4 w 457"/>
                <a:gd name="T6" fmla="+- 0 6856 6520"/>
                <a:gd name="T7" fmla="*/ 6856 h 578"/>
                <a:gd name="T8" fmla="+- 0 7323 6981"/>
                <a:gd name="T9" fmla="*/ T8 w 457"/>
                <a:gd name="T10" fmla="+- 0 6970 6520"/>
                <a:gd name="T11" fmla="*/ 6970 h 578"/>
                <a:gd name="T12" fmla="+- 0 7245 6981"/>
                <a:gd name="T13" fmla="*/ T12 w 457"/>
                <a:gd name="T14" fmla="+- 0 7061 6520"/>
                <a:gd name="T15" fmla="*/ 7061 h 578"/>
                <a:gd name="T16" fmla="+- 0 7209 6981"/>
                <a:gd name="T17" fmla="*/ T16 w 457"/>
                <a:gd name="T18" fmla="+- 0 7097 6520"/>
                <a:gd name="T19" fmla="*/ 7097 h 578"/>
                <a:gd name="T20" fmla="+- 0 7192 6981"/>
                <a:gd name="T21" fmla="*/ T20 w 457"/>
                <a:gd name="T22" fmla="+- 0 7080 6520"/>
                <a:gd name="T23" fmla="*/ 7080 h 578"/>
                <a:gd name="T24" fmla="+- 0 7150 6981"/>
                <a:gd name="T25" fmla="*/ T24 w 457"/>
                <a:gd name="T26" fmla="+- 0 7035 6520"/>
                <a:gd name="T27" fmla="*/ 7035 h 578"/>
                <a:gd name="T28" fmla="+- 0 7095 6981"/>
                <a:gd name="T29" fmla="*/ T28 w 457"/>
                <a:gd name="T30" fmla="+- 0 6970 6520"/>
                <a:gd name="T31" fmla="*/ 6970 h 578"/>
                <a:gd name="T32" fmla="+- 0 7040 6981"/>
                <a:gd name="T33" fmla="*/ T32 w 457"/>
                <a:gd name="T34" fmla="+- 0 6895 6520"/>
                <a:gd name="T35" fmla="*/ 6895 h 578"/>
                <a:gd name="T36" fmla="+- 0 6998 6981"/>
                <a:gd name="T37" fmla="*/ T36 w 457"/>
                <a:gd name="T38" fmla="+- 0 6818 6520"/>
                <a:gd name="T39" fmla="*/ 6818 h 578"/>
                <a:gd name="T40" fmla="+- 0 6981 6981"/>
                <a:gd name="T41" fmla="*/ T40 w 457"/>
                <a:gd name="T42" fmla="+- 0 6748 6520"/>
                <a:gd name="T43" fmla="*/ 6748 h 578"/>
                <a:gd name="T44" fmla="+- 0 6992 6981"/>
                <a:gd name="T45" fmla="*/ T44 w 457"/>
                <a:gd name="T46" fmla="+- 0 6676 6520"/>
                <a:gd name="T47" fmla="*/ 6676 h 578"/>
                <a:gd name="T48" fmla="+- 0 7025 6981"/>
                <a:gd name="T49" fmla="*/ T48 w 457"/>
                <a:gd name="T50" fmla="+- 0 6613 6520"/>
                <a:gd name="T51" fmla="*/ 6613 h 578"/>
                <a:gd name="T52" fmla="+- 0 7074 6981"/>
                <a:gd name="T53" fmla="*/ T52 w 457"/>
                <a:gd name="T54" fmla="+- 0 6564 6520"/>
                <a:gd name="T55" fmla="*/ 6564 h 578"/>
                <a:gd name="T56" fmla="+- 0 7137 6981"/>
                <a:gd name="T57" fmla="*/ T56 w 457"/>
                <a:gd name="T58" fmla="+- 0 6531 6520"/>
                <a:gd name="T59" fmla="*/ 6531 h 578"/>
                <a:gd name="T60" fmla="+- 0 7209 6981"/>
                <a:gd name="T61" fmla="*/ T60 w 457"/>
                <a:gd name="T62" fmla="+- 0 6520 6520"/>
                <a:gd name="T63" fmla="*/ 6520 h 578"/>
                <a:gd name="T64" fmla="+- 0 7281 6981"/>
                <a:gd name="T65" fmla="*/ T64 w 457"/>
                <a:gd name="T66" fmla="+- 0 6531 6520"/>
                <a:gd name="T67" fmla="*/ 6531 h 578"/>
                <a:gd name="T68" fmla="+- 0 7344 6981"/>
                <a:gd name="T69" fmla="*/ T68 w 457"/>
                <a:gd name="T70" fmla="+- 0 6564 6520"/>
                <a:gd name="T71" fmla="*/ 6564 h 578"/>
                <a:gd name="T72" fmla="+- 0 7394 6981"/>
                <a:gd name="T73" fmla="*/ T72 w 457"/>
                <a:gd name="T74" fmla="+- 0 6613 6520"/>
                <a:gd name="T75" fmla="*/ 6613 h 578"/>
                <a:gd name="T76" fmla="+- 0 7426 6981"/>
                <a:gd name="T77" fmla="*/ T76 w 457"/>
                <a:gd name="T78" fmla="+- 0 6676 6520"/>
                <a:gd name="T79" fmla="*/ 6676 h 578"/>
                <a:gd name="T80" fmla="+- 0 7438 6981"/>
                <a:gd name="T81" fmla="*/ T80 w 457"/>
                <a:gd name="T82" fmla="+- 0 6748 6520"/>
                <a:gd name="T83" fmla="*/ 6748 h 5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57" h="578">
                  <a:moveTo>
                    <a:pt x="457" y="228"/>
                  </a:moveTo>
                  <a:lnTo>
                    <a:pt x="421" y="336"/>
                  </a:lnTo>
                  <a:lnTo>
                    <a:pt x="342" y="450"/>
                  </a:lnTo>
                  <a:lnTo>
                    <a:pt x="264" y="541"/>
                  </a:lnTo>
                  <a:lnTo>
                    <a:pt x="228" y="577"/>
                  </a:lnTo>
                  <a:lnTo>
                    <a:pt x="211" y="560"/>
                  </a:lnTo>
                  <a:lnTo>
                    <a:pt x="169" y="515"/>
                  </a:lnTo>
                  <a:lnTo>
                    <a:pt x="114" y="450"/>
                  </a:lnTo>
                  <a:lnTo>
                    <a:pt x="59" y="375"/>
                  </a:lnTo>
                  <a:lnTo>
                    <a:pt x="17" y="298"/>
                  </a:lnTo>
                  <a:lnTo>
                    <a:pt x="0" y="228"/>
                  </a:lnTo>
                  <a:lnTo>
                    <a:pt x="11" y="156"/>
                  </a:lnTo>
                  <a:lnTo>
                    <a:pt x="44" y="93"/>
                  </a:lnTo>
                  <a:lnTo>
                    <a:pt x="93" y="44"/>
                  </a:lnTo>
                  <a:lnTo>
                    <a:pt x="156" y="11"/>
                  </a:lnTo>
                  <a:lnTo>
                    <a:pt x="228" y="0"/>
                  </a:lnTo>
                  <a:lnTo>
                    <a:pt x="300" y="11"/>
                  </a:lnTo>
                  <a:lnTo>
                    <a:pt x="363" y="44"/>
                  </a:lnTo>
                  <a:lnTo>
                    <a:pt x="413" y="93"/>
                  </a:lnTo>
                  <a:lnTo>
                    <a:pt x="445" y="156"/>
                  </a:lnTo>
                  <a:lnTo>
                    <a:pt x="457" y="228"/>
                  </a:lnTo>
                  <a:close/>
                </a:path>
              </a:pathLst>
            </a:custGeom>
            <a:noFill/>
            <a:ln w="1173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32" name="Freeform 756"/>
            <p:cNvSpPr>
              <a:spLocks/>
            </p:cNvSpPr>
            <p:nvPr/>
          </p:nvSpPr>
          <p:spPr bwMode="auto">
            <a:xfrm>
              <a:off x="2507" y="7275"/>
              <a:ext cx="457" cy="578"/>
            </a:xfrm>
            <a:custGeom>
              <a:avLst/>
              <a:gdLst>
                <a:gd name="T0" fmla="+- 0 2736 2507"/>
                <a:gd name="T1" fmla="*/ T0 w 457"/>
                <a:gd name="T2" fmla="+- 0 7275 7275"/>
                <a:gd name="T3" fmla="*/ 7275 h 578"/>
                <a:gd name="T4" fmla="+- 0 2663 2507"/>
                <a:gd name="T5" fmla="*/ T4 w 457"/>
                <a:gd name="T6" fmla="+- 0 7287 7275"/>
                <a:gd name="T7" fmla="*/ 7287 h 578"/>
                <a:gd name="T8" fmla="+- 0 2601 2507"/>
                <a:gd name="T9" fmla="*/ T8 w 457"/>
                <a:gd name="T10" fmla="+- 0 7319 7275"/>
                <a:gd name="T11" fmla="*/ 7319 h 578"/>
                <a:gd name="T12" fmla="+- 0 2551 2507"/>
                <a:gd name="T13" fmla="*/ T12 w 457"/>
                <a:gd name="T14" fmla="+- 0 7368 7275"/>
                <a:gd name="T15" fmla="*/ 7368 h 578"/>
                <a:gd name="T16" fmla="+- 0 2519 2507"/>
                <a:gd name="T17" fmla="*/ T16 w 457"/>
                <a:gd name="T18" fmla="+- 0 7431 7275"/>
                <a:gd name="T19" fmla="*/ 7431 h 578"/>
                <a:gd name="T20" fmla="+- 0 2507 2507"/>
                <a:gd name="T21" fmla="*/ T20 w 457"/>
                <a:gd name="T22" fmla="+- 0 7503 7275"/>
                <a:gd name="T23" fmla="*/ 7503 h 578"/>
                <a:gd name="T24" fmla="+- 0 2524 2507"/>
                <a:gd name="T25" fmla="*/ T24 w 457"/>
                <a:gd name="T26" fmla="+- 0 7573 7275"/>
                <a:gd name="T27" fmla="*/ 7573 h 578"/>
                <a:gd name="T28" fmla="+- 0 2566 2507"/>
                <a:gd name="T29" fmla="*/ T28 w 457"/>
                <a:gd name="T30" fmla="+- 0 7650 7275"/>
                <a:gd name="T31" fmla="*/ 7650 h 578"/>
                <a:gd name="T32" fmla="+- 0 2621 2507"/>
                <a:gd name="T33" fmla="*/ T32 w 457"/>
                <a:gd name="T34" fmla="+- 0 7725 7275"/>
                <a:gd name="T35" fmla="*/ 7725 h 578"/>
                <a:gd name="T36" fmla="+- 0 2676 2507"/>
                <a:gd name="T37" fmla="*/ T36 w 457"/>
                <a:gd name="T38" fmla="+- 0 7790 7275"/>
                <a:gd name="T39" fmla="*/ 7790 h 578"/>
                <a:gd name="T40" fmla="+- 0 2719 2507"/>
                <a:gd name="T41" fmla="*/ T40 w 457"/>
                <a:gd name="T42" fmla="+- 0 7836 7275"/>
                <a:gd name="T43" fmla="*/ 7836 h 578"/>
                <a:gd name="T44" fmla="+- 0 2736 2507"/>
                <a:gd name="T45" fmla="*/ T44 w 457"/>
                <a:gd name="T46" fmla="+- 0 7853 7275"/>
                <a:gd name="T47" fmla="*/ 7853 h 578"/>
                <a:gd name="T48" fmla="+- 0 2771 2507"/>
                <a:gd name="T49" fmla="*/ T48 w 457"/>
                <a:gd name="T50" fmla="+- 0 7816 7275"/>
                <a:gd name="T51" fmla="*/ 7816 h 578"/>
                <a:gd name="T52" fmla="+- 0 2850 2507"/>
                <a:gd name="T53" fmla="*/ T52 w 457"/>
                <a:gd name="T54" fmla="+- 0 7725 7275"/>
                <a:gd name="T55" fmla="*/ 7725 h 578"/>
                <a:gd name="T56" fmla="+- 0 2928 2507"/>
                <a:gd name="T57" fmla="*/ T56 w 457"/>
                <a:gd name="T58" fmla="+- 0 7611 7275"/>
                <a:gd name="T59" fmla="*/ 7611 h 578"/>
                <a:gd name="T60" fmla="+- 0 2964 2507"/>
                <a:gd name="T61" fmla="*/ T60 w 457"/>
                <a:gd name="T62" fmla="+- 0 7503 7275"/>
                <a:gd name="T63" fmla="*/ 7503 h 578"/>
                <a:gd name="T64" fmla="+- 0 2952 2507"/>
                <a:gd name="T65" fmla="*/ T64 w 457"/>
                <a:gd name="T66" fmla="+- 0 7431 7275"/>
                <a:gd name="T67" fmla="*/ 7431 h 578"/>
                <a:gd name="T68" fmla="+- 0 2920 2507"/>
                <a:gd name="T69" fmla="*/ T68 w 457"/>
                <a:gd name="T70" fmla="+- 0 7368 7275"/>
                <a:gd name="T71" fmla="*/ 7368 h 578"/>
                <a:gd name="T72" fmla="+- 0 2870 2507"/>
                <a:gd name="T73" fmla="*/ T72 w 457"/>
                <a:gd name="T74" fmla="+- 0 7319 7275"/>
                <a:gd name="T75" fmla="*/ 7319 h 578"/>
                <a:gd name="T76" fmla="+- 0 2808 2507"/>
                <a:gd name="T77" fmla="*/ T76 w 457"/>
                <a:gd name="T78" fmla="+- 0 7287 7275"/>
                <a:gd name="T79" fmla="*/ 7287 h 578"/>
                <a:gd name="T80" fmla="+- 0 2736 2507"/>
                <a:gd name="T81" fmla="*/ T80 w 457"/>
                <a:gd name="T82" fmla="+- 0 7275 7275"/>
                <a:gd name="T83" fmla="*/ 7275 h 5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57" h="578">
                  <a:moveTo>
                    <a:pt x="229" y="0"/>
                  </a:moveTo>
                  <a:lnTo>
                    <a:pt x="156" y="12"/>
                  </a:lnTo>
                  <a:lnTo>
                    <a:pt x="94" y="44"/>
                  </a:lnTo>
                  <a:lnTo>
                    <a:pt x="44" y="93"/>
                  </a:lnTo>
                  <a:lnTo>
                    <a:pt x="12" y="156"/>
                  </a:lnTo>
                  <a:lnTo>
                    <a:pt x="0" y="228"/>
                  </a:lnTo>
                  <a:lnTo>
                    <a:pt x="17" y="298"/>
                  </a:lnTo>
                  <a:lnTo>
                    <a:pt x="59" y="375"/>
                  </a:lnTo>
                  <a:lnTo>
                    <a:pt x="114" y="450"/>
                  </a:lnTo>
                  <a:lnTo>
                    <a:pt x="169" y="515"/>
                  </a:lnTo>
                  <a:lnTo>
                    <a:pt x="212" y="561"/>
                  </a:lnTo>
                  <a:lnTo>
                    <a:pt x="229" y="578"/>
                  </a:lnTo>
                  <a:lnTo>
                    <a:pt x="264" y="541"/>
                  </a:lnTo>
                  <a:lnTo>
                    <a:pt x="343" y="450"/>
                  </a:lnTo>
                  <a:lnTo>
                    <a:pt x="421" y="336"/>
                  </a:lnTo>
                  <a:lnTo>
                    <a:pt x="457" y="228"/>
                  </a:lnTo>
                  <a:lnTo>
                    <a:pt x="445" y="156"/>
                  </a:lnTo>
                  <a:lnTo>
                    <a:pt x="413" y="93"/>
                  </a:lnTo>
                  <a:lnTo>
                    <a:pt x="363" y="44"/>
                  </a:lnTo>
                  <a:lnTo>
                    <a:pt x="301" y="12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86A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33" name="Freeform 755"/>
            <p:cNvSpPr>
              <a:spLocks/>
            </p:cNvSpPr>
            <p:nvPr/>
          </p:nvSpPr>
          <p:spPr bwMode="auto">
            <a:xfrm>
              <a:off x="2507" y="7275"/>
              <a:ext cx="457" cy="578"/>
            </a:xfrm>
            <a:custGeom>
              <a:avLst/>
              <a:gdLst>
                <a:gd name="T0" fmla="+- 0 2964 2507"/>
                <a:gd name="T1" fmla="*/ T0 w 457"/>
                <a:gd name="T2" fmla="+- 0 7503 7275"/>
                <a:gd name="T3" fmla="*/ 7503 h 578"/>
                <a:gd name="T4" fmla="+- 0 2928 2507"/>
                <a:gd name="T5" fmla="*/ T4 w 457"/>
                <a:gd name="T6" fmla="+- 0 7611 7275"/>
                <a:gd name="T7" fmla="*/ 7611 h 578"/>
                <a:gd name="T8" fmla="+- 0 2850 2507"/>
                <a:gd name="T9" fmla="*/ T8 w 457"/>
                <a:gd name="T10" fmla="+- 0 7725 7275"/>
                <a:gd name="T11" fmla="*/ 7725 h 578"/>
                <a:gd name="T12" fmla="+- 0 2771 2507"/>
                <a:gd name="T13" fmla="*/ T12 w 457"/>
                <a:gd name="T14" fmla="+- 0 7816 7275"/>
                <a:gd name="T15" fmla="*/ 7816 h 578"/>
                <a:gd name="T16" fmla="+- 0 2736 2507"/>
                <a:gd name="T17" fmla="*/ T16 w 457"/>
                <a:gd name="T18" fmla="+- 0 7853 7275"/>
                <a:gd name="T19" fmla="*/ 7853 h 578"/>
                <a:gd name="T20" fmla="+- 0 2719 2507"/>
                <a:gd name="T21" fmla="*/ T20 w 457"/>
                <a:gd name="T22" fmla="+- 0 7836 7275"/>
                <a:gd name="T23" fmla="*/ 7836 h 578"/>
                <a:gd name="T24" fmla="+- 0 2676 2507"/>
                <a:gd name="T25" fmla="*/ T24 w 457"/>
                <a:gd name="T26" fmla="+- 0 7790 7275"/>
                <a:gd name="T27" fmla="*/ 7790 h 578"/>
                <a:gd name="T28" fmla="+- 0 2621 2507"/>
                <a:gd name="T29" fmla="*/ T28 w 457"/>
                <a:gd name="T30" fmla="+- 0 7725 7275"/>
                <a:gd name="T31" fmla="*/ 7725 h 578"/>
                <a:gd name="T32" fmla="+- 0 2566 2507"/>
                <a:gd name="T33" fmla="*/ T32 w 457"/>
                <a:gd name="T34" fmla="+- 0 7650 7275"/>
                <a:gd name="T35" fmla="*/ 7650 h 578"/>
                <a:gd name="T36" fmla="+- 0 2524 2507"/>
                <a:gd name="T37" fmla="*/ T36 w 457"/>
                <a:gd name="T38" fmla="+- 0 7573 7275"/>
                <a:gd name="T39" fmla="*/ 7573 h 578"/>
                <a:gd name="T40" fmla="+- 0 2507 2507"/>
                <a:gd name="T41" fmla="*/ T40 w 457"/>
                <a:gd name="T42" fmla="+- 0 7503 7275"/>
                <a:gd name="T43" fmla="*/ 7503 h 578"/>
                <a:gd name="T44" fmla="+- 0 2519 2507"/>
                <a:gd name="T45" fmla="*/ T44 w 457"/>
                <a:gd name="T46" fmla="+- 0 7431 7275"/>
                <a:gd name="T47" fmla="*/ 7431 h 578"/>
                <a:gd name="T48" fmla="+- 0 2551 2507"/>
                <a:gd name="T49" fmla="*/ T48 w 457"/>
                <a:gd name="T50" fmla="+- 0 7368 7275"/>
                <a:gd name="T51" fmla="*/ 7368 h 578"/>
                <a:gd name="T52" fmla="+- 0 2601 2507"/>
                <a:gd name="T53" fmla="*/ T52 w 457"/>
                <a:gd name="T54" fmla="+- 0 7319 7275"/>
                <a:gd name="T55" fmla="*/ 7319 h 578"/>
                <a:gd name="T56" fmla="+- 0 2663 2507"/>
                <a:gd name="T57" fmla="*/ T56 w 457"/>
                <a:gd name="T58" fmla="+- 0 7287 7275"/>
                <a:gd name="T59" fmla="*/ 7287 h 578"/>
                <a:gd name="T60" fmla="+- 0 2736 2507"/>
                <a:gd name="T61" fmla="*/ T60 w 457"/>
                <a:gd name="T62" fmla="+- 0 7275 7275"/>
                <a:gd name="T63" fmla="*/ 7275 h 578"/>
                <a:gd name="T64" fmla="+- 0 2808 2507"/>
                <a:gd name="T65" fmla="*/ T64 w 457"/>
                <a:gd name="T66" fmla="+- 0 7287 7275"/>
                <a:gd name="T67" fmla="*/ 7287 h 578"/>
                <a:gd name="T68" fmla="+- 0 2870 2507"/>
                <a:gd name="T69" fmla="*/ T68 w 457"/>
                <a:gd name="T70" fmla="+- 0 7319 7275"/>
                <a:gd name="T71" fmla="*/ 7319 h 578"/>
                <a:gd name="T72" fmla="+- 0 2920 2507"/>
                <a:gd name="T73" fmla="*/ T72 w 457"/>
                <a:gd name="T74" fmla="+- 0 7368 7275"/>
                <a:gd name="T75" fmla="*/ 7368 h 578"/>
                <a:gd name="T76" fmla="+- 0 2952 2507"/>
                <a:gd name="T77" fmla="*/ T76 w 457"/>
                <a:gd name="T78" fmla="+- 0 7431 7275"/>
                <a:gd name="T79" fmla="*/ 7431 h 578"/>
                <a:gd name="T80" fmla="+- 0 2964 2507"/>
                <a:gd name="T81" fmla="*/ T80 w 457"/>
                <a:gd name="T82" fmla="+- 0 7503 7275"/>
                <a:gd name="T83" fmla="*/ 7503 h 5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57" h="578">
                  <a:moveTo>
                    <a:pt x="457" y="228"/>
                  </a:moveTo>
                  <a:lnTo>
                    <a:pt x="421" y="336"/>
                  </a:lnTo>
                  <a:lnTo>
                    <a:pt x="343" y="450"/>
                  </a:lnTo>
                  <a:lnTo>
                    <a:pt x="264" y="541"/>
                  </a:lnTo>
                  <a:lnTo>
                    <a:pt x="229" y="578"/>
                  </a:lnTo>
                  <a:lnTo>
                    <a:pt x="212" y="561"/>
                  </a:lnTo>
                  <a:lnTo>
                    <a:pt x="169" y="515"/>
                  </a:lnTo>
                  <a:lnTo>
                    <a:pt x="114" y="450"/>
                  </a:lnTo>
                  <a:lnTo>
                    <a:pt x="59" y="375"/>
                  </a:lnTo>
                  <a:lnTo>
                    <a:pt x="17" y="298"/>
                  </a:lnTo>
                  <a:lnTo>
                    <a:pt x="0" y="228"/>
                  </a:lnTo>
                  <a:lnTo>
                    <a:pt x="12" y="156"/>
                  </a:lnTo>
                  <a:lnTo>
                    <a:pt x="44" y="93"/>
                  </a:lnTo>
                  <a:lnTo>
                    <a:pt x="94" y="44"/>
                  </a:lnTo>
                  <a:lnTo>
                    <a:pt x="156" y="12"/>
                  </a:lnTo>
                  <a:lnTo>
                    <a:pt x="229" y="0"/>
                  </a:lnTo>
                  <a:lnTo>
                    <a:pt x="301" y="12"/>
                  </a:lnTo>
                  <a:lnTo>
                    <a:pt x="363" y="44"/>
                  </a:lnTo>
                  <a:lnTo>
                    <a:pt x="413" y="93"/>
                  </a:lnTo>
                  <a:lnTo>
                    <a:pt x="445" y="156"/>
                  </a:lnTo>
                  <a:lnTo>
                    <a:pt x="457" y="228"/>
                  </a:lnTo>
                  <a:close/>
                </a:path>
              </a:pathLst>
            </a:custGeom>
            <a:noFill/>
            <a:ln w="1173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34" name="Freeform 754"/>
            <p:cNvSpPr>
              <a:spLocks/>
            </p:cNvSpPr>
            <p:nvPr/>
          </p:nvSpPr>
          <p:spPr bwMode="auto">
            <a:xfrm>
              <a:off x="7712" y="6757"/>
              <a:ext cx="457" cy="578"/>
            </a:xfrm>
            <a:custGeom>
              <a:avLst/>
              <a:gdLst>
                <a:gd name="T0" fmla="+- 0 7940 7712"/>
                <a:gd name="T1" fmla="*/ T0 w 457"/>
                <a:gd name="T2" fmla="+- 0 6757 6757"/>
                <a:gd name="T3" fmla="*/ 6757 h 578"/>
                <a:gd name="T4" fmla="+- 0 7868 7712"/>
                <a:gd name="T5" fmla="*/ T4 w 457"/>
                <a:gd name="T6" fmla="+- 0 6769 6757"/>
                <a:gd name="T7" fmla="*/ 6769 h 578"/>
                <a:gd name="T8" fmla="+- 0 7805 7712"/>
                <a:gd name="T9" fmla="*/ T8 w 457"/>
                <a:gd name="T10" fmla="+- 0 6802 6757"/>
                <a:gd name="T11" fmla="*/ 6802 h 578"/>
                <a:gd name="T12" fmla="+- 0 7756 7712"/>
                <a:gd name="T13" fmla="*/ T12 w 457"/>
                <a:gd name="T14" fmla="+- 0 6851 6757"/>
                <a:gd name="T15" fmla="*/ 6851 h 578"/>
                <a:gd name="T16" fmla="+- 0 7723 7712"/>
                <a:gd name="T17" fmla="*/ T16 w 457"/>
                <a:gd name="T18" fmla="+- 0 6914 6757"/>
                <a:gd name="T19" fmla="*/ 6914 h 578"/>
                <a:gd name="T20" fmla="+- 0 7712 7712"/>
                <a:gd name="T21" fmla="*/ T20 w 457"/>
                <a:gd name="T22" fmla="+- 0 6986 6757"/>
                <a:gd name="T23" fmla="*/ 6986 h 578"/>
                <a:gd name="T24" fmla="+- 0 7715 7712"/>
                <a:gd name="T25" fmla="*/ T24 w 457"/>
                <a:gd name="T26" fmla="+- 0 7062 6757"/>
                <a:gd name="T27" fmla="*/ 7062 h 578"/>
                <a:gd name="T28" fmla="+- 0 7740 7712"/>
                <a:gd name="T29" fmla="*/ T28 w 457"/>
                <a:gd name="T30" fmla="+- 0 7124 6757"/>
                <a:gd name="T31" fmla="*/ 7124 h 578"/>
                <a:gd name="T32" fmla="+- 0 7808 7712"/>
                <a:gd name="T33" fmla="*/ T32 w 457"/>
                <a:gd name="T34" fmla="+- 0 7204 6757"/>
                <a:gd name="T35" fmla="*/ 7204 h 578"/>
                <a:gd name="T36" fmla="+- 0 7940 7712"/>
                <a:gd name="T37" fmla="*/ T36 w 457"/>
                <a:gd name="T38" fmla="+- 0 7335 6757"/>
                <a:gd name="T39" fmla="*/ 7335 h 578"/>
                <a:gd name="T40" fmla="+- 0 7976 7712"/>
                <a:gd name="T41" fmla="*/ T40 w 457"/>
                <a:gd name="T42" fmla="+- 0 7299 6757"/>
                <a:gd name="T43" fmla="*/ 7299 h 578"/>
                <a:gd name="T44" fmla="+- 0 8054 7712"/>
                <a:gd name="T45" fmla="*/ T44 w 457"/>
                <a:gd name="T46" fmla="+- 0 7208 6757"/>
                <a:gd name="T47" fmla="*/ 7208 h 578"/>
                <a:gd name="T48" fmla="+- 0 8133 7712"/>
                <a:gd name="T49" fmla="*/ T48 w 457"/>
                <a:gd name="T50" fmla="+- 0 7094 6757"/>
                <a:gd name="T51" fmla="*/ 7094 h 578"/>
                <a:gd name="T52" fmla="+- 0 8168 7712"/>
                <a:gd name="T53" fmla="*/ T52 w 457"/>
                <a:gd name="T54" fmla="+- 0 6986 6757"/>
                <a:gd name="T55" fmla="*/ 6986 h 578"/>
                <a:gd name="T56" fmla="+- 0 8157 7712"/>
                <a:gd name="T57" fmla="*/ T56 w 457"/>
                <a:gd name="T58" fmla="+- 0 6914 6757"/>
                <a:gd name="T59" fmla="*/ 6914 h 578"/>
                <a:gd name="T60" fmla="+- 0 8124 7712"/>
                <a:gd name="T61" fmla="*/ T60 w 457"/>
                <a:gd name="T62" fmla="+- 0 6851 6757"/>
                <a:gd name="T63" fmla="*/ 6851 h 578"/>
                <a:gd name="T64" fmla="+- 0 8075 7712"/>
                <a:gd name="T65" fmla="*/ T64 w 457"/>
                <a:gd name="T66" fmla="+- 0 6802 6757"/>
                <a:gd name="T67" fmla="*/ 6802 h 578"/>
                <a:gd name="T68" fmla="+- 0 8012 7712"/>
                <a:gd name="T69" fmla="*/ T68 w 457"/>
                <a:gd name="T70" fmla="+- 0 6769 6757"/>
                <a:gd name="T71" fmla="*/ 6769 h 578"/>
                <a:gd name="T72" fmla="+- 0 7940 7712"/>
                <a:gd name="T73" fmla="*/ T72 w 457"/>
                <a:gd name="T74" fmla="+- 0 6757 6757"/>
                <a:gd name="T75" fmla="*/ 6757 h 5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57" h="578">
                  <a:moveTo>
                    <a:pt x="228" y="0"/>
                  </a:moveTo>
                  <a:lnTo>
                    <a:pt x="156" y="12"/>
                  </a:lnTo>
                  <a:lnTo>
                    <a:pt x="93" y="45"/>
                  </a:lnTo>
                  <a:lnTo>
                    <a:pt x="44" y="94"/>
                  </a:lnTo>
                  <a:lnTo>
                    <a:pt x="11" y="157"/>
                  </a:lnTo>
                  <a:lnTo>
                    <a:pt x="0" y="229"/>
                  </a:lnTo>
                  <a:lnTo>
                    <a:pt x="3" y="305"/>
                  </a:lnTo>
                  <a:lnTo>
                    <a:pt x="28" y="367"/>
                  </a:lnTo>
                  <a:lnTo>
                    <a:pt x="96" y="447"/>
                  </a:lnTo>
                  <a:lnTo>
                    <a:pt x="228" y="578"/>
                  </a:lnTo>
                  <a:lnTo>
                    <a:pt x="264" y="542"/>
                  </a:lnTo>
                  <a:lnTo>
                    <a:pt x="342" y="451"/>
                  </a:lnTo>
                  <a:lnTo>
                    <a:pt x="421" y="337"/>
                  </a:lnTo>
                  <a:lnTo>
                    <a:pt x="456" y="229"/>
                  </a:lnTo>
                  <a:lnTo>
                    <a:pt x="445" y="157"/>
                  </a:lnTo>
                  <a:lnTo>
                    <a:pt x="412" y="94"/>
                  </a:lnTo>
                  <a:lnTo>
                    <a:pt x="363" y="45"/>
                  </a:lnTo>
                  <a:lnTo>
                    <a:pt x="300" y="12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86A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35" name="Freeform 753"/>
            <p:cNvSpPr>
              <a:spLocks/>
            </p:cNvSpPr>
            <p:nvPr/>
          </p:nvSpPr>
          <p:spPr bwMode="auto">
            <a:xfrm>
              <a:off x="7712" y="6757"/>
              <a:ext cx="457" cy="578"/>
            </a:xfrm>
            <a:custGeom>
              <a:avLst/>
              <a:gdLst>
                <a:gd name="T0" fmla="+- 0 8168 7712"/>
                <a:gd name="T1" fmla="*/ T0 w 457"/>
                <a:gd name="T2" fmla="+- 0 6986 6757"/>
                <a:gd name="T3" fmla="*/ 6986 h 578"/>
                <a:gd name="T4" fmla="+- 0 8133 7712"/>
                <a:gd name="T5" fmla="*/ T4 w 457"/>
                <a:gd name="T6" fmla="+- 0 7094 6757"/>
                <a:gd name="T7" fmla="*/ 7094 h 578"/>
                <a:gd name="T8" fmla="+- 0 8054 7712"/>
                <a:gd name="T9" fmla="*/ T8 w 457"/>
                <a:gd name="T10" fmla="+- 0 7208 6757"/>
                <a:gd name="T11" fmla="*/ 7208 h 578"/>
                <a:gd name="T12" fmla="+- 0 7976 7712"/>
                <a:gd name="T13" fmla="*/ T12 w 457"/>
                <a:gd name="T14" fmla="+- 0 7299 6757"/>
                <a:gd name="T15" fmla="*/ 7299 h 578"/>
                <a:gd name="T16" fmla="+- 0 7940 7712"/>
                <a:gd name="T17" fmla="*/ T16 w 457"/>
                <a:gd name="T18" fmla="+- 0 7335 6757"/>
                <a:gd name="T19" fmla="*/ 7335 h 578"/>
                <a:gd name="T20" fmla="+- 0 7808 7712"/>
                <a:gd name="T21" fmla="*/ T20 w 457"/>
                <a:gd name="T22" fmla="+- 0 7204 6757"/>
                <a:gd name="T23" fmla="*/ 7204 h 578"/>
                <a:gd name="T24" fmla="+- 0 7740 7712"/>
                <a:gd name="T25" fmla="*/ T24 w 457"/>
                <a:gd name="T26" fmla="+- 0 7124 6757"/>
                <a:gd name="T27" fmla="*/ 7124 h 578"/>
                <a:gd name="T28" fmla="+- 0 7715 7712"/>
                <a:gd name="T29" fmla="*/ T28 w 457"/>
                <a:gd name="T30" fmla="+- 0 7062 6757"/>
                <a:gd name="T31" fmla="*/ 7062 h 578"/>
                <a:gd name="T32" fmla="+- 0 7712 7712"/>
                <a:gd name="T33" fmla="*/ T32 w 457"/>
                <a:gd name="T34" fmla="+- 0 6986 6757"/>
                <a:gd name="T35" fmla="*/ 6986 h 578"/>
                <a:gd name="T36" fmla="+- 0 7723 7712"/>
                <a:gd name="T37" fmla="*/ T36 w 457"/>
                <a:gd name="T38" fmla="+- 0 6914 6757"/>
                <a:gd name="T39" fmla="*/ 6914 h 578"/>
                <a:gd name="T40" fmla="+- 0 7756 7712"/>
                <a:gd name="T41" fmla="*/ T40 w 457"/>
                <a:gd name="T42" fmla="+- 0 6851 6757"/>
                <a:gd name="T43" fmla="*/ 6851 h 578"/>
                <a:gd name="T44" fmla="+- 0 7805 7712"/>
                <a:gd name="T45" fmla="*/ T44 w 457"/>
                <a:gd name="T46" fmla="+- 0 6802 6757"/>
                <a:gd name="T47" fmla="*/ 6802 h 578"/>
                <a:gd name="T48" fmla="+- 0 7868 7712"/>
                <a:gd name="T49" fmla="*/ T48 w 457"/>
                <a:gd name="T50" fmla="+- 0 6769 6757"/>
                <a:gd name="T51" fmla="*/ 6769 h 578"/>
                <a:gd name="T52" fmla="+- 0 7940 7712"/>
                <a:gd name="T53" fmla="*/ T52 w 457"/>
                <a:gd name="T54" fmla="+- 0 6757 6757"/>
                <a:gd name="T55" fmla="*/ 6757 h 578"/>
                <a:gd name="T56" fmla="+- 0 8012 7712"/>
                <a:gd name="T57" fmla="*/ T56 w 457"/>
                <a:gd name="T58" fmla="+- 0 6769 6757"/>
                <a:gd name="T59" fmla="*/ 6769 h 578"/>
                <a:gd name="T60" fmla="+- 0 8075 7712"/>
                <a:gd name="T61" fmla="*/ T60 w 457"/>
                <a:gd name="T62" fmla="+- 0 6802 6757"/>
                <a:gd name="T63" fmla="*/ 6802 h 578"/>
                <a:gd name="T64" fmla="+- 0 8124 7712"/>
                <a:gd name="T65" fmla="*/ T64 w 457"/>
                <a:gd name="T66" fmla="+- 0 6851 6757"/>
                <a:gd name="T67" fmla="*/ 6851 h 578"/>
                <a:gd name="T68" fmla="+- 0 8157 7712"/>
                <a:gd name="T69" fmla="*/ T68 w 457"/>
                <a:gd name="T70" fmla="+- 0 6914 6757"/>
                <a:gd name="T71" fmla="*/ 6914 h 578"/>
                <a:gd name="T72" fmla="+- 0 8168 7712"/>
                <a:gd name="T73" fmla="*/ T72 w 457"/>
                <a:gd name="T74" fmla="+- 0 6986 6757"/>
                <a:gd name="T75" fmla="*/ 6986 h 5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57" h="578">
                  <a:moveTo>
                    <a:pt x="456" y="229"/>
                  </a:moveTo>
                  <a:lnTo>
                    <a:pt x="421" y="337"/>
                  </a:lnTo>
                  <a:lnTo>
                    <a:pt x="342" y="451"/>
                  </a:lnTo>
                  <a:lnTo>
                    <a:pt x="264" y="542"/>
                  </a:lnTo>
                  <a:lnTo>
                    <a:pt x="228" y="578"/>
                  </a:lnTo>
                  <a:lnTo>
                    <a:pt x="96" y="447"/>
                  </a:lnTo>
                  <a:lnTo>
                    <a:pt x="28" y="367"/>
                  </a:lnTo>
                  <a:lnTo>
                    <a:pt x="3" y="305"/>
                  </a:lnTo>
                  <a:lnTo>
                    <a:pt x="0" y="229"/>
                  </a:lnTo>
                  <a:lnTo>
                    <a:pt x="11" y="157"/>
                  </a:lnTo>
                  <a:lnTo>
                    <a:pt x="44" y="94"/>
                  </a:lnTo>
                  <a:lnTo>
                    <a:pt x="93" y="45"/>
                  </a:lnTo>
                  <a:lnTo>
                    <a:pt x="156" y="12"/>
                  </a:lnTo>
                  <a:lnTo>
                    <a:pt x="228" y="0"/>
                  </a:lnTo>
                  <a:lnTo>
                    <a:pt x="300" y="12"/>
                  </a:lnTo>
                  <a:lnTo>
                    <a:pt x="363" y="45"/>
                  </a:lnTo>
                  <a:lnTo>
                    <a:pt x="412" y="94"/>
                  </a:lnTo>
                  <a:lnTo>
                    <a:pt x="445" y="157"/>
                  </a:lnTo>
                  <a:lnTo>
                    <a:pt x="456" y="229"/>
                  </a:lnTo>
                  <a:close/>
                </a:path>
              </a:pathLst>
            </a:custGeom>
            <a:noFill/>
            <a:ln w="1173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36" name="Freeform 752"/>
            <p:cNvSpPr>
              <a:spLocks/>
            </p:cNvSpPr>
            <p:nvPr/>
          </p:nvSpPr>
          <p:spPr bwMode="auto">
            <a:xfrm>
              <a:off x="7768" y="6757"/>
              <a:ext cx="457" cy="578"/>
            </a:xfrm>
            <a:custGeom>
              <a:avLst/>
              <a:gdLst>
                <a:gd name="T0" fmla="+- 0 7997 7768"/>
                <a:gd name="T1" fmla="*/ T0 w 457"/>
                <a:gd name="T2" fmla="+- 0 6757 6757"/>
                <a:gd name="T3" fmla="*/ 6757 h 578"/>
                <a:gd name="T4" fmla="+- 0 7924 7768"/>
                <a:gd name="T5" fmla="*/ T4 w 457"/>
                <a:gd name="T6" fmla="+- 0 6769 6757"/>
                <a:gd name="T7" fmla="*/ 6769 h 578"/>
                <a:gd name="T8" fmla="+- 0 7862 7768"/>
                <a:gd name="T9" fmla="*/ T8 w 457"/>
                <a:gd name="T10" fmla="+- 0 6802 6757"/>
                <a:gd name="T11" fmla="*/ 6802 h 578"/>
                <a:gd name="T12" fmla="+- 0 7812 7768"/>
                <a:gd name="T13" fmla="*/ T12 w 457"/>
                <a:gd name="T14" fmla="+- 0 6851 6757"/>
                <a:gd name="T15" fmla="*/ 6851 h 578"/>
                <a:gd name="T16" fmla="+- 0 7780 7768"/>
                <a:gd name="T17" fmla="*/ T16 w 457"/>
                <a:gd name="T18" fmla="+- 0 6914 6757"/>
                <a:gd name="T19" fmla="*/ 6914 h 578"/>
                <a:gd name="T20" fmla="+- 0 7768 7768"/>
                <a:gd name="T21" fmla="*/ T20 w 457"/>
                <a:gd name="T22" fmla="+- 0 6986 6757"/>
                <a:gd name="T23" fmla="*/ 6986 h 578"/>
                <a:gd name="T24" fmla="+- 0 7785 7768"/>
                <a:gd name="T25" fmla="*/ T24 w 457"/>
                <a:gd name="T26" fmla="+- 0 7056 6757"/>
                <a:gd name="T27" fmla="*/ 7056 h 578"/>
                <a:gd name="T28" fmla="+- 0 7827 7768"/>
                <a:gd name="T29" fmla="*/ T28 w 457"/>
                <a:gd name="T30" fmla="+- 0 7133 6757"/>
                <a:gd name="T31" fmla="*/ 7133 h 578"/>
                <a:gd name="T32" fmla="+- 0 7882 7768"/>
                <a:gd name="T33" fmla="*/ T32 w 457"/>
                <a:gd name="T34" fmla="+- 0 7208 6757"/>
                <a:gd name="T35" fmla="*/ 7208 h 578"/>
                <a:gd name="T36" fmla="+- 0 7937 7768"/>
                <a:gd name="T37" fmla="*/ T36 w 457"/>
                <a:gd name="T38" fmla="+- 0 7273 6757"/>
                <a:gd name="T39" fmla="*/ 7273 h 578"/>
                <a:gd name="T40" fmla="+- 0 7980 7768"/>
                <a:gd name="T41" fmla="*/ T40 w 457"/>
                <a:gd name="T42" fmla="+- 0 7318 6757"/>
                <a:gd name="T43" fmla="*/ 7318 h 578"/>
                <a:gd name="T44" fmla="+- 0 7997 7768"/>
                <a:gd name="T45" fmla="*/ T44 w 457"/>
                <a:gd name="T46" fmla="+- 0 7335 6757"/>
                <a:gd name="T47" fmla="*/ 7335 h 578"/>
                <a:gd name="T48" fmla="+- 0 8032 7768"/>
                <a:gd name="T49" fmla="*/ T48 w 457"/>
                <a:gd name="T50" fmla="+- 0 7299 6757"/>
                <a:gd name="T51" fmla="*/ 7299 h 578"/>
                <a:gd name="T52" fmla="+- 0 8111 7768"/>
                <a:gd name="T53" fmla="*/ T52 w 457"/>
                <a:gd name="T54" fmla="+- 0 7208 6757"/>
                <a:gd name="T55" fmla="*/ 7208 h 578"/>
                <a:gd name="T56" fmla="+- 0 8189 7768"/>
                <a:gd name="T57" fmla="*/ T56 w 457"/>
                <a:gd name="T58" fmla="+- 0 7094 6757"/>
                <a:gd name="T59" fmla="*/ 7094 h 578"/>
                <a:gd name="T60" fmla="+- 0 8225 7768"/>
                <a:gd name="T61" fmla="*/ T60 w 457"/>
                <a:gd name="T62" fmla="+- 0 6986 6757"/>
                <a:gd name="T63" fmla="*/ 6986 h 578"/>
                <a:gd name="T64" fmla="+- 0 8213 7768"/>
                <a:gd name="T65" fmla="*/ T64 w 457"/>
                <a:gd name="T66" fmla="+- 0 6914 6757"/>
                <a:gd name="T67" fmla="*/ 6914 h 578"/>
                <a:gd name="T68" fmla="+- 0 8181 7768"/>
                <a:gd name="T69" fmla="*/ T68 w 457"/>
                <a:gd name="T70" fmla="+- 0 6851 6757"/>
                <a:gd name="T71" fmla="*/ 6851 h 578"/>
                <a:gd name="T72" fmla="+- 0 8132 7768"/>
                <a:gd name="T73" fmla="*/ T72 w 457"/>
                <a:gd name="T74" fmla="+- 0 6802 6757"/>
                <a:gd name="T75" fmla="*/ 6802 h 578"/>
                <a:gd name="T76" fmla="+- 0 8069 7768"/>
                <a:gd name="T77" fmla="*/ T76 w 457"/>
                <a:gd name="T78" fmla="+- 0 6769 6757"/>
                <a:gd name="T79" fmla="*/ 6769 h 578"/>
                <a:gd name="T80" fmla="+- 0 7997 7768"/>
                <a:gd name="T81" fmla="*/ T80 w 457"/>
                <a:gd name="T82" fmla="+- 0 6757 6757"/>
                <a:gd name="T83" fmla="*/ 6757 h 5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57" h="578">
                  <a:moveTo>
                    <a:pt x="229" y="0"/>
                  </a:moveTo>
                  <a:lnTo>
                    <a:pt x="156" y="12"/>
                  </a:lnTo>
                  <a:lnTo>
                    <a:pt x="94" y="45"/>
                  </a:lnTo>
                  <a:lnTo>
                    <a:pt x="44" y="94"/>
                  </a:lnTo>
                  <a:lnTo>
                    <a:pt x="12" y="157"/>
                  </a:lnTo>
                  <a:lnTo>
                    <a:pt x="0" y="229"/>
                  </a:lnTo>
                  <a:lnTo>
                    <a:pt x="17" y="299"/>
                  </a:lnTo>
                  <a:lnTo>
                    <a:pt x="59" y="376"/>
                  </a:lnTo>
                  <a:lnTo>
                    <a:pt x="114" y="451"/>
                  </a:lnTo>
                  <a:lnTo>
                    <a:pt x="169" y="516"/>
                  </a:lnTo>
                  <a:lnTo>
                    <a:pt x="212" y="561"/>
                  </a:lnTo>
                  <a:lnTo>
                    <a:pt x="229" y="578"/>
                  </a:lnTo>
                  <a:lnTo>
                    <a:pt x="264" y="542"/>
                  </a:lnTo>
                  <a:lnTo>
                    <a:pt x="343" y="451"/>
                  </a:lnTo>
                  <a:lnTo>
                    <a:pt x="421" y="337"/>
                  </a:lnTo>
                  <a:lnTo>
                    <a:pt x="457" y="229"/>
                  </a:lnTo>
                  <a:lnTo>
                    <a:pt x="445" y="157"/>
                  </a:lnTo>
                  <a:lnTo>
                    <a:pt x="413" y="94"/>
                  </a:lnTo>
                  <a:lnTo>
                    <a:pt x="364" y="45"/>
                  </a:lnTo>
                  <a:lnTo>
                    <a:pt x="301" y="12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86A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37" name="Freeform 751"/>
            <p:cNvSpPr>
              <a:spLocks/>
            </p:cNvSpPr>
            <p:nvPr/>
          </p:nvSpPr>
          <p:spPr bwMode="auto">
            <a:xfrm>
              <a:off x="7768" y="6757"/>
              <a:ext cx="457" cy="578"/>
            </a:xfrm>
            <a:custGeom>
              <a:avLst/>
              <a:gdLst>
                <a:gd name="T0" fmla="+- 0 8225 7768"/>
                <a:gd name="T1" fmla="*/ T0 w 457"/>
                <a:gd name="T2" fmla="+- 0 6986 6757"/>
                <a:gd name="T3" fmla="*/ 6986 h 578"/>
                <a:gd name="T4" fmla="+- 0 8189 7768"/>
                <a:gd name="T5" fmla="*/ T4 w 457"/>
                <a:gd name="T6" fmla="+- 0 7094 6757"/>
                <a:gd name="T7" fmla="*/ 7094 h 578"/>
                <a:gd name="T8" fmla="+- 0 8111 7768"/>
                <a:gd name="T9" fmla="*/ T8 w 457"/>
                <a:gd name="T10" fmla="+- 0 7208 6757"/>
                <a:gd name="T11" fmla="*/ 7208 h 578"/>
                <a:gd name="T12" fmla="+- 0 8032 7768"/>
                <a:gd name="T13" fmla="*/ T12 w 457"/>
                <a:gd name="T14" fmla="+- 0 7299 6757"/>
                <a:gd name="T15" fmla="*/ 7299 h 578"/>
                <a:gd name="T16" fmla="+- 0 7997 7768"/>
                <a:gd name="T17" fmla="*/ T16 w 457"/>
                <a:gd name="T18" fmla="+- 0 7335 6757"/>
                <a:gd name="T19" fmla="*/ 7335 h 578"/>
                <a:gd name="T20" fmla="+- 0 7980 7768"/>
                <a:gd name="T21" fmla="*/ T20 w 457"/>
                <a:gd name="T22" fmla="+- 0 7318 6757"/>
                <a:gd name="T23" fmla="*/ 7318 h 578"/>
                <a:gd name="T24" fmla="+- 0 7937 7768"/>
                <a:gd name="T25" fmla="*/ T24 w 457"/>
                <a:gd name="T26" fmla="+- 0 7273 6757"/>
                <a:gd name="T27" fmla="*/ 7273 h 578"/>
                <a:gd name="T28" fmla="+- 0 7882 7768"/>
                <a:gd name="T29" fmla="*/ T28 w 457"/>
                <a:gd name="T30" fmla="+- 0 7208 6757"/>
                <a:gd name="T31" fmla="*/ 7208 h 578"/>
                <a:gd name="T32" fmla="+- 0 7827 7768"/>
                <a:gd name="T33" fmla="*/ T32 w 457"/>
                <a:gd name="T34" fmla="+- 0 7133 6757"/>
                <a:gd name="T35" fmla="*/ 7133 h 578"/>
                <a:gd name="T36" fmla="+- 0 7785 7768"/>
                <a:gd name="T37" fmla="*/ T36 w 457"/>
                <a:gd name="T38" fmla="+- 0 7056 6757"/>
                <a:gd name="T39" fmla="*/ 7056 h 578"/>
                <a:gd name="T40" fmla="+- 0 7768 7768"/>
                <a:gd name="T41" fmla="*/ T40 w 457"/>
                <a:gd name="T42" fmla="+- 0 6986 6757"/>
                <a:gd name="T43" fmla="*/ 6986 h 578"/>
                <a:gd name="T44" fmla="+- 0 7780 7768"/>
                <a:gd name="T45" fmla="*/ T44 w 457"/>
                <a:gd name="T46" fmla="+- 0 6914 6757"/>
                <a:gd name="T47" fmla="*/ 6914 h 578"/>
                <a:gd name="T48" fmla="+- 0 7812 7768"/>
                <a:gd name="T49" fmla="*/ T48 w 457"/>
                <a:gd name="T50" fmla="+- 0 6851 6757"/>
                <a:gd name="T51" fmla="*/ 6851 h 578"/>
                <a:gd name="T52" fmla="+- 0 7862 7768"/>
                <a:gd name="T53" fmla="*/ T52 w 457"/>
                <a:gd name="T54" fmla="+- 0 6802 6757"/>
                <a:gd name="T55" fmla="*/ 6802 h 578"/>
                <a:gd name="T56" fmla="+- 0 7924 7768"/>
                <a:gd name="T57" fmla="*/ T56 w 457"/>
                <a:gd name="T58" fmla="+- 0 6769 6757"/>
                <a:gd name="T59" fmla="*/ 6769 h 578"/>
                <a:gd name="T60" fmla="+- 0 7997 7768"/>
                <a:gd name="T61" fmla="*/ T60 w 457"/>
                <a:gd name="T62" fmla="+- 0 6757 6757"/>
                <a:gd name="T63" fmla="*/ 6757 h 578"/>
                <a:gd name="T64" fmla="+- 0 8069 7768"/>
                <a:gd name="T65" fmla="*/ T64 w 457"/>
                <a:gd name="T66" fmla="+- 0 6769 6757"/>
                <a:gd name="T67" fmla="*/ 6769 h 578"/>
                <a:gd name="T68" fmla="+- 0 8132 7768"/>
                <a:gd name="T69" fmla="*/ T68 w 457"/>
                <a:gd name="T70" fmla="+- 0 6802 6757"/>
                <a:gd name="T71" fmla="*/ 6802 h 578"/>
                <a:gd name="T72" fmla="+- 0 8181 7768"/>
                <a:gd name="T73" fmla="*/ T72 w 457"/>
                <a:gd name="T74" fmla="+- 0 6851 6757"/>
                <a:gd name="T75" fmla="*/ 6851 h 578"/>
                <a:gd name="T76" fmla="+- 0 8213 7768"/>
                <a:gd name="T77" fmla="*/ T76 w 457"/>
                <a:gd name="T78" fmla="+- 0 6914 6757"/>
                <a:gd name="T79" fmla="*/ 6914 h 578"/>
                <a:gd name="T80" fmla="+- 0 8225 7768"/>
                <a:gd name="T81" fmla="*/ T80 w 457"/>
                <a:gd name="T82" fmla="+- 0 6986 6757"/>
                <a:gd name="T83" fmla="*/ 6986 h 5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57" h="578">
                  <a:moveTo>
                    <a:pt x="457" y="229"/>
                  </a:moveTo>
                  <a:lnTo>
                    <a:pt x="421" y="337"/>
                  </a:lnTo>
                  <a:lnTo>
                    <a:pt x="343" y="451"/>
                  </a:lnTo>
                  <a:lnTo>
                    <a:pt x="264" y="542"/>
                  </a:lnTo>
                  <a:lnTo>
                    <a:pt x="229" y="578"/>
                  </a:lnTo>
                  <a:lnTo>
                    <a:pt x="212" y="561"/>
                  </a:lnTo>
                  <a:lnTo>
                    <a:pt x="169" y="516"/>
                  </a:lnTo>
                  <a:lnTo>
                    <a:pt x="114" y="451"/>
                  </a:lnTo>
                  <a:lnTo>
                    <a:pt x="59" y="376"/>
                  </a:lnTo>
                  <a:lnTo>
                    <a:pt x="17" y="299"/>
                  </a:lnTo>
                  <a:lnTo>
                    <a:pt x="0" y="229"/>
                  </a:lnTo>
                  <a:lnTo>
                    <a:pt x="12" y="157"/>
                  </a:lnTo>
                  <a:lnTo>
                    <a:pt x="44" y="94"/>
                  </a:lnTo>
                  <a:lnTo>
                    <a:pt x="94" y="45"/>
                  </a:lnTo>
                  <a:lnTo>
                    <a:pt x="156" y="12"/>
                  </a:lnTo>
                  <a:lnTo>
                    <a:pt x="229" y="0"/>
                  </a:lnTo>
                  <a:lnTo>
                    <a:pt x="301" y="12"/>
                  </a:lnTo>
                  <a:lnTo>
                    <a:pt x="364" y="45"/>
                  </a:lnTo>
                  <a:lnTo>
                    <a:pt x="413" y="94"/>
                  </a:lnTo>
                  <a:lnTo>
                    <a:pt x="445" y="157"/>
                  </a:lnTo>
                  <a:lnTo>
                    <a:pt x="457" y="229"/>
                  </a:lnTo>
                  <a:close/>
                </a:path>
              </a:pathLst>
            </a:custGeom>
            <a:noFill/>
            <a:ln w="1173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38" name="Freeform 750"/>
            <p:cNvSpPr>
              <a:spLocks/>
            </p:cNvSpPr>
            <p:nvPr/>
          </p:nvSpPr>
          <p:spPr bwMode="auto">
            <a:xfrm>
              <a:off x="8833" y="6643"/>
              <a:ext cx="457" cy="578"/>
            </a:xfrm>
            <a:custGeom>
              <a:avLst/>
              <a:gdLst>
                <a:gd name="T0" fmla="+- 0 9061 8833"/>
                <a:gd name="T1" fmla="*/ T0 w 457"/>
                <a:gd name="T2" fmla="+- 0 6643 6643"/>
                <a:gd name="T3" fmla="*/ 6643 h 578"/>
                <a:gd name="T4" fmla="+- 0 8989 8833"/>
                <a:gd name="T5" fmla="*/ T4 w 457"/>
                <a:gd name="T6" fmla="+- 0 6655 6643"/>
                <a:gd name="T7" fmla="*/ 6655 h 578"/>
                <a:gd name="T8" fmla="+- 0 8927 8833"/>
                <a:gd name="T9" fmla="*/ T8 w 457"/>
                <a:gd name="T10" fmla="+- 0 6687 6643"/>
                <a:gd name="T11" fmla="*/ 6687 h 578"/>
                <a:gd name="T12" fmla="+- 0 8877 8833"/>
                <a:gd name="T13" fmla="*/ T12 w 457"/>
                <a:gd name="T14" fmla="+- 0 6736 6643"/>
                <a:gd name="T15" fmla="*/ 6736 h 578"/>
                <a:gd name="T16" fmla="+- 0 8845 8833"/>
                <a:gd name="T17" fmla="*/ T16 w 457"/>
                <a:gd name="T18" fmla="+- 0 6799 6643"/>
                <a:gd name="T19" fmla="*/ 6799 h 578"/>
                <a:gd name="T20" fmla="+- 0 8833 8833"/>
                <a:gd name="T21" fmla="*/ T20 w 457"/>
                <a:gd name="T22" fmla="+- 0 6871 6643"/>
                <a:gd name="T23" fmla="*/ 6871 h 578"/>
                <a:gd name="T24" fmla="+- 0 8837 8833"/>
                <a:gd name="T25" fmla="*/ T24 w 457"/>
                <a:gd name="T26" fmla="+- 0 6948 6643"/>
                <a:gd name="T27" fmla="*/ 6948 h 578"/>
                <a:gd name="T28" fmla="+- 0 8862 8833"/>
                <a:gd name="T29" fmla="*/ T28 w 457"/>
                <a:gd name="T30" fmla="+- 0 7010 6643"/>
                <a:gd name="T31" fmla="*/ 7010 h 578"/>
                <a:gd name="T32" fmla="+- 0 8929 8833"/>
                <a:gd name="T33" fmla="*/ T32 w 457"/>
                <a:gd name="T34" fmla="+- 0 7090 6643"/>
                <a:gd name="T35" fmla="*/ 7090 h 578"/>
                <a:gd name="T36" fmla="+- 0 9061 8833"/>
                <a:gd name="T37" fmla="*/ T36 w 457"/>
                <a:gd name="T38" fmla="+- 0 7221 6643"/>
                <a:gd name="T39" fmla="*/ 7221 h 578"/>
                <a:gd name="T40" fmla="+- 0 9097 8833"/>
                <a:gd name="T41" fmla="*/ T40 w 457"/>
                <a:gd name="T42" fmla="+- 0 7184 6643"/>
                <a:gd name="T43" fmla="*/ 7184 h 578"/>
                <a:gd name="T44" fmla="+- 0 9176 8833"/>
                <a:gd name="T45" fmla="*/ T44 w 457"/>
                <a:gd name="T46" fmla="+- 0 7093 6643"/>
                <a:gd name="T47" fmla="*/ 7093 h 578"/>
                <a:gd name="T48" fmla="+- 0 9254 8833"/>
                <a:gd name="T49" fmla="*/ T48 w 457"/>
                <a:gd name="T50" fmla="+- 0 6979 6643"/>
                <a:gd name="T51" fmla="*/ 6979 h 578"/>
                <a:gd name="T52" fmla="+- 0 9290 8833"/>
                <a:gd name="T53" fmla="*/ T52 w 457"/>
                <a:gd name="T54" fmla="+- 0 6871 6643"/>
                <a:gd name="T55" fmla="*/ 6871 h 578"/>
                <a:gd name="T56" fmla="+- 0 9278 8833"/>
                <a:gd name="T57" fmla="*/ T56 w 457"/>
                <a:gd name="T58" fmla="+- 0 6799 6643"/>
                <a:gd name="T59" fmla="*/ 6799 h 578"/>
                <a:gd name="T60" fmla="+- 0 9246 8833"/>
                <a:gd name="T61" fmla="*/ T60 w 457"/>
                <a:gd name="T62" fmla="+- 0 6736 6643"/>
                <a:gd name="T63" fmla="*/ 6736 h 578"/>
                <a:gd name="T64" fmla="+- 0 9196 8833"/>
                <a:gd name="T65" fmla="*/ T64 w 457"/>
                <a:gd name="T66" fmla="+- 0 6687 6643"/>
                <a:gd name="T67" fmla="*/ 6687 h 578"/>
                <a:gd name="T68" fmla="+- 0 9134 8833"/>
                <a:gd name="T69" fmla="*/ T68 w 457"/>
                <a:gd name="T70" fmla="+- 0 6655 6643"/>
                <a:gd name="T71" fmla="*/ 6655 h 578"/>
                <a:gd name="T72" fmla="+- 0 9061 8833"/>
                <a:gd name="T73" fmla="*/ T72 w 457"/>
                <a:gd name="T74" fmla="+- 0 6643 6643"/>
                <a:gd name="T75" fmla="*/ 6643 h 5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57" h="578">
                  <a:moveTo>
                    <a:pt x="228" y="0"/>
                  </a:moveTo>
                  <a:lnTo>
                    <a:pt x="156" y="12"/>
                  </a:lnTo>
                  <a:lnTo>
                    <a:pt x="94" y="44"/>
                  </a:lnTo>
                  <a:lnTo>
                    <a:pt x="44" y="93"/>
                  </a:lnTo>
                  <a:lnTo>
                    <a:pt x="12" y="156"/>
                  </a:lnTo>
                  <a:lnTo>
                    <a:pt x="0" y="228"/>
                  </a:lnTo>
                  <a:lnTo>
                    <a:pt x="4" y="305"/>
                  </a:lnTo>
                  <a:lnTo>
                    <a:pt x="29" y="367"/>
                  </a:lnTo>
                  <a:lnTo>
                    <a:pt x="96" y="447"/>
                  </a:lnTo>
                  <a:lnTo>
                    <a:pt x="228" y="578"/>
                  </a:lnTo>
                  <a:lnTo>
                    <a:pt x="264" y="541"/>
                  </a:lnTo>
                  <a:lnTo>
                    <a:pt x="343" y="450"/>
                  </a:lnTo>
                  <a:lnTo>
                    <a:pt x="421" y="336"/>
                  </a:lnTo>
                  <a:lnTo>
                    <a:pt x="457" y="228"/>
                  </a:lnTo>
                  <a:lnTo>
                    <a:pt x="445" y="156"/>
                  </a:lnTo>
                  <a:lnTo>
                    <a:pt x="413" y="93"/>
                  </a:lnTo>
                  <a:lnTo>
                    <a:pt x="363" y="44"/>
                  </a:lnTo>
                  <a:lnTo>
                    <a:pt x="301" y="12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86A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39" name="Freeform 749"/>
            <p:cNvSpPr>
              <a:spLocks/>
            </p:cNvSpPr>
            <p:nvPr/>
          </p:nvSpPr>
          <p:spPr bwMode="auto">
            <a:xfrm>
              <a:off x="8833" y="6643"/>
              <a:ext cx="457" cy="578"/>
            </a:xfrm>
            <a:custGeom>
              <a:avLst/>
              <a:gdLst>
                <a:gd name="T0" fmla="+- 0 9290 8833"/>
                <a:gd name="T1" fmla="*/ T0 w 457"/>
                <a:gd name="T2" fmla="+- 0 6871 6643"/>
                <a:gd name="T3" fmla="*/ 6871 h 578"/>
                <a:gd name="T4" fmla="+- 0 9254 8833"/>
                <a:gd name="T5" fmla="*/ T4 w 457"/>
                <a:gd name="T6" fmla="+- 0 6979 6643"/>
                <a:gd name="T7" fmla="*/ 6979 h 578"/>
                <a:gd name="T8" fmla="+- 0 9176 8833"/>
                <a:gd name="T9" fmla="*/ T8 w 457"/>
                <a:gd name="T10" fmla="+- 0 7093 6643"/>
                <a:gd name="T11" fmla="*/ 7093 h 578"/>
                <a:gd name="T12" fmla="+- 0 9097 8833"/>
                <a:gd name="T13" fmla="*/ T12 w 457"/>
                <a:gd name="T14" fmla="+- 0 7184 6643"/>
                <a:gd name="T15" fmla="*/ 7184 h 578"/>
                <a:gd name="T16" fmla="+- 0 9061 8833"/>
                <a:gd name="T17" fmla="*/ T16 w 457"/>
                <a:gd name="T18" fmla="+- 0 7221 6643"/>
                <a:gd name="T19" fmla="*/ 7221 h 578"/>
                <a:gd name="T20" fmla="+- 0 8929 8833"/>
                <a:gd name="T21" fmla="*/ T20 w 457"/>
                <a:gd name="T22" fmla="+- 0 7090 6643"/>
                <a:gd name="T23" fmla="*/ 7090 h 578"/>
                <a:gd name="T24" fmla="+- 0 8862 8833"/>
                <a:gd name="T25" fmla="*/ T24 w 457"/>
                <a:gd name="T26" fmla="+- 0 7010 6643"/>
                <a:gd name="T27" fmla="*/ 7010 h 578"/>
                <a:gd name="T28" fmla="+- 0 8837 8833"/>
                <a:gd name="T29" fmla="*/ T28 w 457"/>
                <a:gd name="T30" fmla="+- 0 6948 6643"/>
                <a:gd name="T31" fmla="*/ 6948 h 578"/>
                <a:gd name="T32" fmla="+- 0 8833 8833"/>
                <a:gd name="T33" fmla="*/ T32 w 457"/>
                <a:gd name="T34" fmla="+- 0 6871 6643"/>
                <a:gd name="T35" fmla="*/ 6871 h 578"/>
                <a:gd name="T36" fmla="+- 0 8845 8833"/>
                <a:gd name="T37" fmla="*/ T36 w 457"/>
                <a:gd name="T38" fmla="+- 0 6799 6643"/>
                <a:gd name="T39" fmla="*/ 6799 h 578"/>
                <a:gd name="T40" fmla="+- 0 8877 8833"/>
                <a:gd name="T41" fmla="*/ T40 w 457"/>
                <a:gd name="T42" fmla="+- 0 6736 6643"/>
                <a:gd name="T43" fmla="*/ 6736 h 578"/>
                <a:gd name="T44" fmla="+- 0 8927 8833"/>
                <a:gd name="T45" fmla="*/ T44 w 457"/>
                <a:gd name="T46" fmla="+- 0 6687 6643"/>
                <a:gd name="T47" fmla="*/ 6687 h 578"/>
                <a:gd name="T48" fmla="+- 0 8989 8833"/>
                <a:gd name="T49" fmla="*/ T48 w 457"/>
                <a:gd name="T50" fmla="+- 0 6655 6643"/>
                <a:gd name="T51" fmla="*/ 6655 h 578"/>
                <a:gd name="T52" fmla="+- 0 9061 8833"/>
                <a:gd name="T53" fmla="*/ T52 w 457"/>
                <a:gd name="T54" fmla="+- 0 6643 6643"/>
                <a:gd name="T55" fmla="*/ 6643 h 578"/>
                <a:gd name="T56" fmla="+- 0 9134 8833"/>
                <a:gd name="T57" fmla="*/ T56 w 457"/>
                <a:gd name="T58" fmla="+- 0 6655 6643"/>
                <a:gd name="T59" fmla="*/ 6655 h 578"/>
                <a:gd name="T60" fmla="+- 0 9196 8833"/>
                <a:gd name="T61" fmla="*/ T60 w 457"/>
                <a:gd name="T62" fmla="+- 0 6687 6643"/>
                <a:gd name="T63" fmla="*/ 6687 h 578"/>
                <a:gd name="T64" fmla="+- 0 9246 8833"/>
                <a:gd name="T65" fmla="*/ T64 w 457"/>
                <a:gd name="T66" fmla="+- 0 6736 6643"/>
                <a:gd name="T67" fmla="*/ 6736 h 578"/>
                <a:gd name="T68" fmla="+- 0 9278 8833"/>
                <a:gd name="T69" fmla="*/ T68 w 457"/>
                <a:gd name="T70" fmla="+- 0 6799 6643"/>
                <a:gd name="T71" fmla="*/ 6799 h 578"/>
                <a:gd name="T72" fmla="+- 0 9290 8833"/>
                <a:gd name="T73" fmla="*/ T72 w 457"/>
                <a:gd name="T74" fmla="+- 0 6871 6643"/>
                <a:gd name="T75" fmla="*/ 6871 h 5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57" h="578">
                  <a:moveTo>
                    <a:pt x="457" y="228"/>
                  </a:moveTo>
                  <a:lnTo>
                    <a:pt x="421" y="336"/>
                  </a:lnTo>
                  <a:lnTo>
                    <a:pt x="343" y="450"/>
                  </a:lnTo>
                  <a:lnTo>
                    <a:pt x="264" y="541"/>
                  </a:lnTo>
                  <a:lnTo>
                    <a:pt x="228" y="578"/>
                  </a:lnTo>
                  <a:lnTo>
                    <a:pt x="96" y="447"/>
                  </a:lnTo>
                  <a:lnTo>
                    <a:pt x="29" y="367"/>
                  </a:lnTo>
                  <a:lnTo>
                    <a:pt x="4" y="305"/>
                  </a:lnTo>
                  <a:lnTo>
                    <a:pt x="0" y="228"/>
                  </a:lnTo>
                  <a:lnTo>
                    <a:pt x="12" y="156"/>
                  </a:lnTo>
                  <a:lnTo>
                    <a:pt x="44" y="93"/>
                  </a:lnTo>
                  <a:lnTo>
                    <a:pt x="94" y="44"/>
                  </a:lnTo>
                  <a:lnTo>
                    <a:pt x="156" y="12"/>
                  </a:lnTo>
                  <a:lnTo>
                    <a:pt x="228" y="0"/>
                  </a:lnTo>
                  <a:lnTo>
                    <a:pt x="301" y="12"/>
                  </a:lnTo>
                  <a:lnTo>
                    <a:pt x="363" y="44"/>
                  </a:lnTo>
                  <a:lnTo>
                    <a:pt x="413" y="93"/>
                  </a:lnTo>
                  <a:lnTo>
                    <a:pt x="445" y="156"/>
                  </a:lnTo>
                  <a:lnTo>
                    <a:pt x="457" y="228"/>
                  </a:lnTo>
                  <a:close/>
                </a:path>
              </a:pathLst>
            </a:custGeom>
            <a:noFill/>
            <a:ln w="1173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40" name="Freeform 748"/>
            <p:cNvSpPr>
              <a:spLocks/>
            </p:cNvSpPr>
            <p:nvPr/>
          </p:nvSpPr>
          <p:spPr bwMode="auto">
            <a:xfrm>
              <a:off x="9374" y="6969"/>
              <a:ext cx="457" cy="578"/>
            </a:xfrm>
            <a:custGeom>
              <a:avLst/>
              <a:gdLst>
                <a:gd name="T0" fmla="+- 0 9602 9374"/>
                <a:gd name="T1" fmla="*/ T0 w 457"/>
                <a:gd name="T2" fmla="+- 0 6969 6969"/>
                <a:gd name="T3" fmla="*/ 6969 h 578"/>
                <a:gd name="T4" fmla="+- 0 9530 9374"/>
                <a:gd name="T5" fmla="*/ T4 w 457"/>
                <a:gd name="T6" fmla="+- 0 6981 6969"/>
                <a:gd name="T7" fmla="*/ 6981 h 578"/>
                <a:gd name="T8" fmla="+- 0 9467 9374"/>
                <a:gd name="T9" fmla="*/ T8 w 457"/>
                <a:gd name="T10" fmla="+- 0 7013 6969"/>
                <a:gd name="T11" fmla="*/ 7013 h 578"/>
                <a:gd name="T12" fmla="+- 0 9418 9374"/>
                <a:gd name="T13" fmla="*/ T12 w 457"/>
                <a:gd name="T14" fmla="+- 0 7063 6969"/>
                <a:gd name="T15" fmla="*/ 7063 h 578"/>
                <a:gd name="T16" fmla="+- 0 9385 9374"/>
                <a:gd name="T17" fmla="*/ T16 w 457"/>
                <a:gd name="T18" fmla="+- 0 7125 6969"/>
                <a:gd name="T19" fmla="*/ 7125 h 578"/>
                <a:gd name="T20" fmla="+- 0 9374 9374"/>
                <a:gd name="T21" fmla="*/ T20 w 457"/>
                <a:gd name="T22" fmla="+- 0 7198 6969"/>
                <a:gd name="T23" fmla="*/ 7198 h 578"/>
                <a:gd name="T24" fmla="+- 0 9377 9374"/>
                <a:gd name="T25" fmla="*/ T24 w 457"/>
                <a:gd name="T26" fmla="+- 0 7274 6969"/>
                <a:gd name="T27" fmla="*/ 7274 h 578"/>
                <a:gd name="T28" fmla="+- 0 9402 9374"/>
                <a:gd name="T29" fmla="*/ T28 w 457"/>
                <a:gd name="T30" fmla="+- 0 7336 6969"/>
                <a:gd name="T31" fmla="*/ 7336 h 578"/>
                <a:gd name="T32" fmla="+- 0 9470 9374"/>
                <a:gd name="T33" fmla="*/ T32 w 457"/>
                <a:gd name="T34" fmla="+- 0 7416 6969"/>
                <a:gd name="T35" fmla="*/ 7416 h 578"/>
                <a:gd name="T36" fmla="+- 0 9602 9374"/>
                <a:gd name="T37" fmla="*/ T36 w 457"/>
                <a:gd name="T38" fmla="+- 0 7547 6969"/>
                <a:gd name="T39" fmla="*/ 7547 h 578"/>
                <a:gd name="T40" fmla="+- 0 9638 9374"/>
                <a:gd name="T41" fmla="*/ T40 w 457"/>
                <a:gd name="T42" fmla="+- 0 7510 6969"/>
                <a:gd name="T43" fmla="*/ 7510 h 578"/>
                <a:gd name="T44" fmla="+- 0 9716 9374"/>
                <a:gd name="T45" fmla="*/ T44 w 457"/>
                <a:gd name="T46" fmla="+- 0 7420 6969"/>
                <a:gd name="T47" fmla="*/ 7420 h 578"/>
                <a:gd name="T48" fmla="+- 0 9795 9374"/>
                <a:gd name="T49" fmla="*/ T48 w 457"/>
                <a:gd name="T50" fmla="+- 0 7305 6969"/>
                <a:gd name="T51" fmla="*/ 7305 h 578"/>
                <a:gd name="T52" fmla="+- 0 9830 9374"/>
                <a:gd name="T53" fmla="*/ T52 w 457"/>
                <a:gd name="T54" fmla="+- 0 7198 6969"/>
                <a:gd name="T55" fmla="*/ 7198 h 578"/>
                <a:gd name="T56" fmla="+- 0 9819 9374"/>
                <a:gd name="T57" fmla="*/ T56 w 457"/>
                <a:gd name="T58" fmla="+- 0 7125 6969"/>
                <a:gd name="T59" fmla="*/ 7125 h 578"/>
                <a:gd name="T60" fmla="+- 0 9786 9374"/>
                <a:gd name="T61" fmla="*/ T60 w 457"/>
                <a:gd name="T62" fmla="+- 0 7063 6969"/>
                <a:gd name="T63" fmla="*/ 7063 h 578"/>
                <a:gd name="T64" fmla="+- 0 9737 9374"/>
                <a:gd name="T65" fmla="*/ T64 w 457"/>
                <a:gd name="T66" fmla="+- 0 7013 6969"/>
                <a:gd name="T67" fmla="*/ 7013 h 578"/>
                <a:gd name="T68" fmla="+- 0 9674 9374"/>
                <a:gd name="T69" fmla="*/ T68 w 457"/>
                <a:gd name="T70" fmla="+- 0 6981 6969"/>
                <a:gd name="T71" fmla="*/ 6981 h 578"/>
                <a:gd name="T72" fmla="+- 0 9602 9374"/>
                <a:gd name="T73" fmla="*/ T72 w 457"/>
                <a:gd name="T74" fmla="+- 0 6969 6969"/>
                <a:gd name="T75" fmla="*/ 6969 h 5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57" h="578">
                  <a:moveTo>
                    <a:pt x="228" y="0"/>
                  </a:moveTo>
                  <a:lnTo>
                    <a:pt x="156" y="12"/>
                  </a:lnTo>
                  <a:lnTo>
                    <a:pt x="93" y="44"/>
                  </a:lnTo>
                  <a:lnTo>
                    <a:pt x="44" y="94"/>
                  </a:lnTo>
                  <a:lnTo>
                    <a:pt x="11" y="156"/>
                  </a:lnTo>
                  <a:lnTo>
                    <a:pt x="0" y="229"/>
                  </a:lnTo>
                  <a:lnTo>
                    <a:pt x="3" y="305"/>
                  </a:lnTo>
                  <a:lnTo>
                    <a:pt x="28" y="367"/>
                  </a:lnTo>
                  <a:lnTo>
                    <a:pt x="96" y="447"/>
                  </a:lnTo>
                  <a:lnTo>
                    <a:pt x="228" y="578"/>
                  </a:lnTo>
                  <a:lnTo>
                    <a:pt x="264" y="541"/>
                  </a:lnTo>
                  <a:lnTo>
                    <a:pt x="342" y="451"/>
                  </a:lnTo>
                  <a:lnTo>
                    <a:pt x="421" y="336"/>
                  </a:lnTo>
                  <a:lnTo>
                    <a:pt x="456" y="229"/>
                  </a:lnTo>
                  <a:lnTo>
                    <a:pt x="445" y="156"/>
                  </a:lnTo>
                  <a:lnTo>
                    <a:pt x="412" y="94"/>
                  </a:lnTo>
                  <a:lnTo>
                    <a:pt x="363" y="44"/>
                  </a:lnTo>
                  <a:lnTo>
                    <a:pt x="300" y="12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86A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41" name="Freeform 747"/>
            <p:cNvSpPr>
              <a:spLocks/>
            </p:cNvSpPr>
            <p:nvPr/>
          </p:nvSpPr>
          <p:spPr bwMode="auto">
            <a:xfrm>
              <a:off x="9374" y="6969"/>
              <a:ext cx="457" cy="578"/>
            </a:xfrm>
            <a:custGeom>
              <a:avLst/>
              <a:gdLst>
                <a:gd name="T0" fmla="+- 0 9830 9374"/>
                <a:gd name="T1" fmla="*/ T0 w 457"/>
                <a:gd name="T2" fmla="+- 0 7198 6969"/>
                <a:gd name="T3" fmla="*/ 7198 h 578"/>
                <a:gd name="T4" fmla="+- 0 9795 9374"/>
                <a:gd name="T5" fmla="*/ T4 w 457"/>
                <a:gd name="T6" fmla="+- 0 7305 6969"/>
                <a:gd name="T7" fmla="*/ 7305 h 578"/>
                <a:gd name="T8" fmla="+- 0 9716 9374"/>
                <a:gd name="T9" fmla="*/ T8 w 457"/>
                <a:gd name="T10" fmla="+- 0 7420 6969"/>
                <a:gd name="T11" fmla="*/ 7420 h 578"/>
                <a:gd name="T12" fmla="+- 0 9638 9374"/>
                <a:gd name="T13" fmla="*/ T12 w 457"/>
                <a:gd name="T14" fmla="+- 0 7510 6969"/>
                <a:gd name="T15" fmla="*/ 7510 h 578"/>
                <a:gd name="T16" fmla="+- 0 9602 9374"/>
                <a:gd name="T17" fmla="*/ T16 w 457"/>
                <a:gd name="T18" fmla="+- 0 7547 6969"/>
                <a:gd name="T19" fmla="*/ 7547 h 578"/>
                <a:gd name="T20" fmla="+- 0 9470 9374"/>
                <a:gd name="T21" fmla="*/ T20 w 457"/>
                <a:gd name="T22" fmla="+- 0 7416 6969"/>
                <a:gd name="T23" fmla="*/ 7416 h 578"/>
                <a:gd name="T24" fmla="+- 0 9402 9374"/>
                <a:gd name="T25" fmla="*/ T24 w 457"/>
                <a:gd name="T26" fmla="+- 0 7336 6969"/>
                <a:gd name="T27" fmla="*/ 7336 h 578"/>
                <a:gd name="T28" fmla="+- 0 9377 9374"/>
                <a:gd name="T29" fmla="*/ T28 w 457"/>
                <a:gd name="T30" fmla="+- 0 7274 6969"/>
                <a:gd name="T31" fmla="*/ 7274 h 578"/>
                <a:gd name="T32" fmla="+- 0 9374 9374"/>
                <a:gd name="T33" fmla="*/ T32 w 457"/>
                <a:gd name="T34" fmla="+- 0 7198 6969"/>
                <a:gd name="T35" fmla="*/ 7198 h 578"/>
                <a:gd name="T36" fmla="+- 0 9385 9374"/>
                <a:gd name="T37" fmla="*/ T36 w 457"/>
                <a:gd name="T38" fmla="+- 0 7125 6969"/>
                <a:gd name="T39" fmla="*/ 7125 h 578"/>
                <a:gd name="T40" fmla="+- 0 9418 9374"/>
                <a:gd name="T41" fmla="*/ T40 w 457"/>
                <a:gd name="T42" fmla="+- 0 7063 6969"/>
                <a:gd name="T43" fmla="*/ 7063 h 578"/>
                <a:gd name="T44" fmla="+- 0 9467 9374"/>
                <a:gd name="T45" fmla="*/ T44 w 457"/>
                <a:gd name="T46" fmla="+- 0 7013 6969"/>
                <a:gd name="T47" fmla="*/ 7013 h 578"/>
                <a:gd name="T48" fmla="+- 0 9530 9374"/>
                <a:gd name="T49" fmla="*/ T48 w 457"/>
                <a:gd name="T50" fmla="+- 0 6981 6969"/>
                <a:gd name="T51" fmla="*/ 6981 h 578"/>
                <a:gd name="T52" fmla="+- 0 9602 9374"/>
                <a:gd name="T53" fmla="*/ T52 w 457"/>
                <a:gd name="T54" fmla="+- 0 6969 6969"/>
                <a:gd name="T55" fmla="*/ 6969 h 578"/>
                <a:gd name="T56" fmla="+- 0 9674 9374"/>
                <a:gd name="T57" fmla="*/ T56 w 457"/>
                <a:gd name="T58" fmla="+- 0 6981 6969"/>
                <a:gd name="T59" fmla="*/ 6981 h 578"/>
                <a:gd name="T60" fmla="+- 0 9737 9374"/>
                <a:gd name="T61" fmla="*/ T60 w 457"/>
                <a:gd name="T62" fmla="+- 0 7013 6969"/>
                <a:gd name="T63" fmla="*/ 7013 h 578"/>
                <a:gd name="T64" fmla="+- 0 9786 9374"/>
                <a:gd name="T65" fmla="*/ T64 w 457"/>
                <a:gd name="T66" fmla="+- 0 7063 6969"/>
                <a:gd name="T67" fmla="*/ 7063 h 578"/>
                <a:gd name="T68" fmla="+- 0 9819 9374"/>
                <a:gd name="T69" fmla="*/ T68 w 457"/>
                <a:gd name="T70" fmla="+- 0 7125 6969"/>
                <a:gd name="T71" fmla="*/ 7125 h 578"/>
                <a:gd name="T72" fmla="+- 0 9830 9374"/>
                <a:gd name="T73" fmla="*/ T72 w 457"/>
                <a:gd name="T74" fmla="+- 0 7198 6969"/>
                <a:gd name="T75" fmla="*/ 7198 h 5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57" h="578">
                  <a:moveTo>
                    <a:pt x="456" y="229"/>
                  </a:moveTo>
                  <a:lnTo>
                    <a:pt x="421" y="336"/>
                  </a:lnTo>
                  <a:lnTo>
                    <a:pt x="342" y="451"/>
                  </a:lnTo>
                  <a:lnTo>
                    <a:pt x="264" y="541"/>
                  </a:lnTo>
                  <a:lnTo>
                    <a:pt x="228" y="578"/>
                  </a:lnTo>
                  <a:lnTo>
                    <a:pt x="96" y="447"/>
                  </a:lnTo>
                  <a:lnTo>
                    <a:pt x="28" y="367"/>
                  </a:lnTo>
                  <a:lnTo>
                    <a:pt x="3" y="305"/>
                  </a:lnTo>
                  <a:lnTo>
                    <a:pt x="0" y="229"/>
                  </a:lnTo>
                  <a:lnTo>
                    <a:pt x="11" y="156"/>
                  </a:lnTo>
                  <a:lnTo>
                    <a:pt x="44" y="94"/>
                  </a:lnTo>
                  <a:lnTo>
                    <a:pt x="93" y="44"/>
                  </a:lnTo>
                  <a:lnTo>
                    <a:pt x="156" y="12"/>
                  </a:lnTo>
                  <a:lnTo>
                    <a:pt x="228" y="0"/>
                  </a:lnTo>
                  <a:lnTo>
                    <a:pt x="300" y="12"/>
                  </a:lnTo>
                  <a:lnTo>
                    <a:pt x="363" y="44"/>
                  </a:lnTo>
                  <a:lnTo>
                    <a:pt x="412" y="94"/>
                  </a:lnTo>
                  <a:lnTo>
                    <a:pt x="445" y="156"/>
                  </a:lnTo>
                  <a:lnTo>
                    <a:pt x="456" y="229"/>
                  </a:lnTo>
                  <a:close/>
                </a:path>
              </a:pathLst>
            </a:custGeom>
            <a:noFill/>
            <a:ln w="1173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42" name="Freeform 746"/>
            <p:cNvSpPr>
              <a:spLocks/>
            </p:cNvSpPr>
            <p:nvPr/>
          </p:nvSpPr>
          <p:spPr bwMode="auto">
            <a:xfrm>
              <a:off x="8376" y="6356"/>
              <a:ext cx="457" cy="578"/>
            </a:xfrm>
            <a:custGeom>
              <a:avLst/>
              <a:gdLst>
                <a:gd name="T0" fmla="+- 0 8605 8376"/>
                <a:gd name="T1" fmla="*/ T0 w 457"/>
                <a:gd name="T2" fmla="+- 0 6356 6356"/>
                <a:gd name="T3" fmla="*/ 6356 h 578"/>
                <a:gd name="T4" fmla="+- 0 8532 8376"/>
                <a:gd name="T5" fmla="*/ T4 w 457"/>
                <a:gd name="T6" fmla="+- 0 6368 6356"/>
                <a:gd name="T7" fmla="*/ 6368 h 578"/>
                <a:gd name="T8" fmla="+- 0 8470 8376"/>
                <a:gd name="T9" fmla="*/ T8 w 457"/>
                <a:gd name="T10" fmla="+- 0 6400 6356"/>
                <a:gd name="T11" fmla="*/ 6400 h 578"/>
                <a:gd name="T12" fmla="+- 0 8420 8376"/>
                <a:gd name="T13" fmla="*/ T12 w 457"/>
                <a:gd name="T14" fmla="+- 0 6450 6356"/>
                <a:gd name="T15" fmla="*/ 6450 h 578"/>
                <a:gd name="T16" fmla="+- 0 8388 8376"/>
                <a:gd name="T17" fmla="*/ T16 w 457"/>
                <a:gd name="T18" fmla="+- 0 6513 6356"/>
                <a:gd name="T19" fmla="*/ 6513 h 578"/>
                <a:gd name="T20" fmla="+- 0 8376 8376"/>
                <a:gd name="T21" fmla="*/ T20 w 457"/>
                <a:gd name="T22" fmla="+- 0 6585 6356"/>
                <a:gd name="T23" fmla="*/ 6585 h 578"/>
                <a:gd name="T24" fmla="+- 0 8380 8376"/>
                <a:gd name="T25" fmla="*/ T24 w 457"/>
                <a:gd name="T26" fmla="+- 0 6661 6356"/>
                <a:gd name="T27" fmla="*/ 6661 h 578"/>
                <a:gd name="T28" fmla="+- 0 8405 8376"/>
                <a:gd name="T29" fmla="*/ T28 w 457"/>
                <a:gd name="T30" fmla="+- 0 6723 6356"/>
                <a:gd name="T31" fmla="*/ 6723 h 578"/>
                <a:gd name="T32" fmla="+- 0 8473 8376"/>
                <a:gd name="T33" fmla="*/ T32 w 457"/>
                <a:gd name="T34" fmla="+- 0 6803 6356"/>
                <a:gd name="T35" fmla="*/ 6803 h 578"/>
                <a:gd name="T36" fmla="+- 0 8605 8376"/>
                <a:gd name="T37" fmla="*/ T36 w 457"/>
                <a:gd name="T38" fmla="+- 0 6934 6356"/>
                <a:gd name="T39" fmla="*/ 6934 h 578"/>
                <a:gd name="T40" fmla="+- 0 8640 8376"/>
                <a:gd name="T41" fmla="*/ T40 w 457"/>
                <a:gd name="T42" fmla="+- 0 6898 6356"/>
                <a:gd name="T43" fmla="*/ 6898 h 578"/>
                <a:gd name="T44" fmla="+- 0 8719 8376"/>
                <a:gd name="T45" fmla="*/ T44 w 457"/>
                <a:gd name="T46" fmla="+- 0 6807 6356"/>
                <a:gd name="T47" fmla="*/ 6807 h 578"/>
                <a:gd name="T48" fmla="+- 0 8797 8376"/>
                <a:gd name="T49" fmla="*/ T48 w 457"/>
                <a:gd name="T50" fmla="+- 0 6693 6356"/>
                <a:gd name="T51" fmla="*/ 6693 h 578"/>
                <a:gd name="T52" fmla="+- 0 8833 8376"/>
                <a:gd name="T53" fmla="*/ T52 w 457"/>
                <a:gd name="T54" fmla="+- 0 6585 6356"/>
                <a:gd name="T55" fmla="*/ 6585 h 578"/>
                <a:gd name="T56" fmla="+- 0 8821 8376"/>
                <a:gd name="T57" fmla="*/ T56 w 457"/>
                <a:gd name="T58" fmla="+- 0 6513 6356"/>
                <a:gd name="T59" fmla="*/ 6513 h 578"/>
                <a:gd name="T60" fmla="+- 0 8789 8376"/>
                <a:gd name="T61" fmla="*/ T60 w 457"/>
                <a:gd name="T62" fmla="+- 0 6450 6356"/>
                <a:gd name="T63" fmla="*/ 6450 h 578"/>
                <a:gd name="T64" fmla="+- 0 8739 8376"/>
                <a:gd name="T65" fmla="*/ T64 w 457"/>
                <a:gd name="T66" fmla="+- 0 6400 6356"/>
                <a:gd name="T67" fmla="*/ 6400 h 578"/>
                <a:gd name="T68" fmla="+- 0 8677 8376"/>
                <a:gd name="T69" fmla="*/ T68 w 457"/>
                <a:gd name="T70" fmla="+- 0 6368 6356"/>
                <a:gd name="T71" fmla="*/ 6368 h 578"/>
                <a:gd name="T72" fmla="+- 0 8605 8376"/>
                <a:gd name="T73" fmla="*/ T72 w 457"/>
                <a:gd name="T74" fmla="+- 0 6356 6356"/>
                <a:gd name="T75" fmla="*/ 6356 h 5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57" h="578">
                  <a:moveTo>
                    <a:pt x="229" y="0"/>
                  </a:moveTo>
                  <a:lnTo>
                    <a:pt x="156" y="12"/>
                  </a:lnTo>
                  <a:lnTo>
                    <a:pt x="94" y="44"/>
                  </a:lnTo>
                  <a:lnTo>
                    <a:pt x="44" y="94"/>
                  </a:lnTo>
                  <a:lnTo>
                    <a:pt x="12" y="157"/>
                  </a:lnTo>
                  <a:lnTo>
                    <a:pt x="0" y="229"/>
                  </a:lnTo>
                  <a:lnTo>
                    <a:pt x="4" y="305"/>
                  </a:lnTo>
                  <a:lnTo>
                    <a:pt x="29" y="367"/>
                  </a:lnTo>
                  <a:lnTo>
                    <a:pt x="97" y="447"/>
                  </a:lnTo>
                  <a:lnTo>
                    <a:pt x="229" y="578"/>
                  </a:lnTo>
                  <a:lnTo>
                    <a:pt x="264" y="542"/>
                  </a:lnTo>
                  <a:lnTo>
                    <a:pt x="343" y="451"/>
                  </a:lnTo>
                  <a:lnTo>
                    <a:pt x="421" y="337"/>
                  </a:lnTo>
                  <a:lnTo>
                    <a:pt x="457" y="229"/>
                  </a:lnTo>
                  <a:lnTo>
                    <a:pt x="445" y="157"/>
                  </a:lnTo>
                  <a:lnTo>
                    <a:pt x="413" y="94"/>
                  </a:lnTo>
                  <a:lnTo>
                    <a:pt x="363" y="44"/>
                  </a:lnTo>
                  <a:lnTo>
                    <a:pt x="301" y="12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86A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43" name="Freeform 745"/>
            <p:cNvSpPr>
              <a:spLocks/>
            </p:cNvSpPr>
            <p:nvPr/>
          </p:nvSpPr>
          <p:spPr bwMode="auto">
            <a:xfrm>
              <a:off x="8376" y="6356"/>
              <a:ext cx="457" cy="578"/>
            </a:xfrm>
            <a:custGeom>
              <a:avLst/>
              <a:gdLst>
                <a:gd name="T0" fmla="+- 0 8833 8376"/>
                <a:gd name="T1" fmla="*/ T0 w 457"/>
                <a:gd name="T2" fmla="+- 0 6585 6356"/>
                <a:gd name="T3" fmla="*/ 6585 h 578"/>
                <a:gd name="T4" fmla="+- 0 8797 8376"/>
                <a:gd name="T5" fmla="*/ T4 w 457"/>
                <a:gd name="T6" fmla="+- 0 6693 6356"/>
                <a:gd name="T7" fmla="*/ 6693 h 578"/>
                <a:gd name="T8" fmla="+- 0 8719 8376"/>
                <a:gd name="T9" fmla="*/ T8 w 457"/>
                <a:gd name="T10" fmla="+- 0 6807 6356"/>
                <a:gd name="T11" fmla="*/ 6807 h 578"/>
                <a:gd name="T12" fmla="+- 0 8640 8376"/>
                <a:gd name="T13" fmla="*/ T12 w 457"/>
                <a:gd name="T14" fmla="+- 0 6898 6356"/>
                <a:gd name="T15" fmla="*/ 6898 h 578"/>
                <a:gd name="T16" fmla="+- 0 8605 8376"/>
                <a:gd name="T17" fmla="*/ T16 w 457"/>
                <a:gd name="T18" fmla="+- 0 6934 6356"/>
                <a:gd name="T19" fmla="*/ 6934 h 578"/>
                <a:gd name="T20" fmla="+- 0 8473 8376"/>
                <a:gd name="T21" fmla="*/ T20 w 457"/>
                <a:gd name="T22" fmla="+- 0 6803 6356"/>
                <a:gd name="T23" fmla="*/ 6803 h 578"/>
                <a:gd name="T24" fmla="+- 0 8405 8376"/>
                <a:gd name="T25" fmla="*/ T24 w 457"/>
                <a:gd name="T26" fmla="+- 0 6723 6356"/>
                <a:gd name="T27" fmla="*/ 6723 h 578"/>
                <a:gd name="T28" fmla="+- 0 8380 8376"/>
                <a:gd name="T29" fmla="*/ T28 w 457"/>
                <a:gd name="T30" fmla="+- 0 6661 6356"/>
                <a:gd name="T31" fmla="*/ 6661 h 578"/>
                <a:gd name="T32" fmla="+- 0 8376 8376"/>
                <a:gd name="T33" fmla="*/ T32 w 457"/>
                <a:gd name="T34" fmla="+- 0 6585 6356"/>
                <a:gd name="T35" fmla="*/ 6585 h 578"/>
                <a:gd name="T36" fmla="+- 0 8388 8376"/>
                <a:gd name="T37" fmla="*/ T36 w 457"/>
                <a:gd name="T38" fmla="+- 0 6513 6356"/>
                <a:gd name="T39" fmla="*/ 6513 h 578"/>
                <a:gd name="T40" fmla="+- 0 8420 8376"/>
                <a:gd name="T41" fmla="*/ T40 w 457"/>
                <a:gd name="T42" fmla="+- 0 6450 6356"/>
                <a:gd name="T43" fmla="*/ 6450 h 578"/>
                <a:gd name="T44" fmla="+- 0 8470 8376"/>
                <a:gd name="T45" fmla="*/ T44 w 457"/>
                <a:gd name="T46" fmla="+- 0 6400 6356"/>
                <a:gd name="T47" fmla="*/ 6400 h 578"/>
                <a:gd name="T48" fmla="+- 0 8532 8376"/>
                <a:gd name="T49" fmla="*/ T48 w 457"/>
                <a:gd name="T50" fmla="+- 0 6368 6356"/>
                <a:gd name="T51" fmla="*/ 6368 h 578"/>
                <a:gd name="T52" fmla="+- 0 8605 8376"/>
                <a:gd name="T53" fmla="*/ T52 w 457"/>
                <a:gd name="T54" fmla="+- 0 6356 6356"/>
                <a:gd name="T55" fmla="*/ 6356 h 578"/>
                <a:gd name="T56" fmla="+- 0 8677 8376"/>
                <a:gd name="T57" fmla="*/ T56 w 457"/>
                <a:gd name="T58" fmla="+- 0 6368 6356"/>
                <a:gd name="T59" fmla="*/ 6368 h 578"/>
                <a:gd name="T60" fmla="+- 0 8739 8376"/>
                <a:gd name="T61" fmla="*/ T60 w 457"/>
                <a:gd name="T62" fmla="+- 0 6400 6356"/>
                <a:gd name="T63" fmla="*/ 6400 h 578"/>
                <a:gd name="T64" fmla="+- 0 8789 8376"/>
                <a:gd name="T65" fmla="*/ T64 w 457"/>
                <a:gd name="T66" fmla="+- 0 6450 6356"/>
                <a:gd name="T67" fmla="*/ 6450 h 578"/>
                <a:gd name="T68" fmla="+- 0 8821 8376"/>
                <a:gd name="T69" fmla="*/ T68 w 457"/>
                <a:gd name="T70" fmla="+- 0 6513 6356"/>
                <a:gd name="T71" fmla="*/ 6513 h 578"/>
                <a:gd name="T72" fmla="+- 0 8833 8376"/>
                <a:gd name="T73" fmla="*/ T72 w 457"/>
                <a:gd name="T74" fmla="+- 0 6585 6356"/>
                <a:gd name="T75" fmla="*/ 6585 h 5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57" h="578">
                  <a:moveTo>
                    <a:pt x="457" y="229"/>
                  </a:moveTo>
                  <a:lnTo>
                    <a:pt x="421" y="337"/>
                  </a:lnTo>
                  <a:lnTo>
                    <a:pt x="343" y="451"/>
                  </a:lnTo>
                  <a:lnTo>
                    <a:pt x="264" y="542"/>
                  </a:lnTo>
                  <a:lnTo>
                    <a:pt x="229" y="578"/>
                  </a:lnTo>
                  <a:lnTo>
                    <a:pt x="97" y="447"/>
                  </a:lnTo>
                  <a:lnTo>
                    <a:pt x="29" y="367"/>
                  </a:lnTo>
                  <a:lnTo>
                    <a:pt x="4" y="305"/>
                  </a:lnTo>
                  <a:lnTo>
                    <a:pt x="0" y="229"/>
                  </a:lnTo>
                  <a:lnTo>
                    <a:pt x="12" y="157"/>
                  </a:lnTo>
                  <a:lnTo>
                    <a:pt x="44" y="94"/>
                  </a:lnTo>
                  <a:lnTo>
                    <a:pt x="94" y="44"/>
                  </a:lnTo>
                  <a:lnTo>
                    <a:pt x="156" y="12"/>
                  </a:lnTo>
                  <a:lnTo>
                    <a:pt x="229" y="0"/>
                  </a:lnTo>
                  <a:lnTo>
                    <a:pt x="301" y="12"/>
                  </a:lnTo>
                  <a:lnTo>
                    <a:pt x="363" y="44"/>
                  </a:lnTo>
                  <a:lnTo>
                    <a:pt x="413" y="94"/>
                  </a:lnTo>
                  <a:lnTo>
                    <a:pt x="445" y="157"/>
                  </a:lnTo>
                  <a:lnTo>
                    <a:pt x="457" y="229"/>
                  </a:lnTo>
                  <a:close/>
                </a:path>
              </a:pathLst>
            </a:custGeom>
            <a:noFill/>
            <a:ln w="1173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44" name="Freeform 744"/>
            <p:cNvSpPr>
              <a:spLocks/>
            </p:cNvSpPr>
            <p:nvPr/>
          </p:nvSpPr>
          <p:spPr bwMode="auto">
            <a:xfrm>
              <a:off x="8271" y="6504"/>
              <a:ext cx="457" cy="578"/>
            </a:xfrm>
            <a:custGeom>
              <a:avLst/>
              <a:gdLst>
                <a:gd name="T0" fmla="+- 0 8500 8271"/>
                <a:gd name="T1" fmla="*/ T0 w 457"/>
                <a:gd name="T2" fmla="+- 0 6504 6504"/>
                <a:gd name="T3" fmla="*/ 6504 h 578"/>
                <a:gd name="T4" fmla="+- 0 8427 8271"/>
                <a:gd name="T5" fmla="*/ T4 w 457"/>
                <a:gd name="T6" fmla="+- 0 6516 6504"/>
                <a:gd name="T7" fmla="*/ 6516 h 578"/>
                <a:gd name="T8" fmla="+- 0 8365 8271"/>
                <a:gd name="T9" fmla="*/ T8 w 457"/>
                <a:gd name="T10" fmla="+- 0 6548 6504"/>
                <a:gd name="T11" fmla="*/ 6548 h 578"/>
                <a:gd name="T12" fmla="+- 0 8315 8271"/>
                <a:gd name="T13" fmla="*/ T12 w 457"/>
                <a:gd name="T14" fmla="+- 0 6598 6504"/>
                <a:gd name="T15" fmla="*/ 6598 h 578"/>
                <a:gd name="T16" fmla="+- 0 8283 8271"/>
                <a:gd name="T17" fmla="*/ T16 w 457"/>
                <a:gd name="T18" fmla="+- 0 6660 6504"/>
                <a:gd name="T19" fmla="*/ 6660 h 578"/>
                <a:gd name="T20" fmla="+- 0 8271 8271"/>
                <a:gd name="T21" fmla="*/ T20 w 457"/>
                <a:gd name="T22" fmla="+- 0 6733 6504"/>
                <a:gd name="T23" fmla="*/ 6733 h 578"/>
                <a:gd name="T24" fmla="+- 0 8275 8271"/>
                <a:gd name="T25" fmla="*/ T24 w 457"/>
                <a:gd name="T26" fmla="+- 0 6809 6504"/>
                <a:gd name="T27" fmla="*/ 6809 h 578"/>
                <a:gd name="T28" fmla="+- 0 8300 8271"/>
                <a:gd name="T29" fmla="*/ T28 w 457"/>
                <a:gd name="T30" fmla="+- 0 6871 6504"/>
                <a:gd name="T31" fmla="*/ 6871 h 578"/>
                <a:gd name="T32" fmla="+- 0 8368 8271"/>
                <a:gd name="T33" fmla="*/ T32 w 457"/>
                <a:gd name="T34" fmla="+- 0 6951 6504"/>
                <a:gd name="T35" fmla="*/ 6951 h 578"/>
                <a:gd name="T36" fmla="+- 0 8500 8271"/>
                <a:gd name="T37" fmla="*/ T36 w 457"/>
                <a:gd name="T38" fmla="+- 0 7082 6504"/>
                <a:gd name="T39" fmla="*/ 7082 h 578"/>
                <a:gd name="T40" fmla="+- 0 8535 8271"/>
                <a:gd name="T41" fmla="*/ T40 w 457"/>
                <a:gd name="T42" fmla="+- 0 7045 6504"/>
                <a:gd name="T43" fmla="*/ 7045 h 578"/>
                <a:gd name="T44" fmla="+- 0 8614 8271"/>
                <a:gd name="T45" fmla="*/ T44 w 457"/>
                <a:gd name="T46" fmla="+- 0 6955 6504"/>
                <a:gd name="T47" fmla="*/ 6955 h 578"/>
                <a:gd name="T48" fmla="+- 0 8692 8271"/>
                <a:gd name="T49" fmla="*/ T48 w 457"/>
                <a:gd name="T50" fmla="+- 0 6840 6504"/>
                <a:gd name="T51" fmla="*/ 6840 h 578"/>
                <a:gd name="T52" fmla="+- 0 8728 8271"/>
                <a:gd name="T53" fmla="*/ T52 w 457"/>
                <a:gd name="T54" fmla="+- 0 6733 6504"/>
                <a:gd name="T55" fmla="*/ 6733 h 578"/>
                <a:gd name="T56" fmla="+- 0 8716 8271"/>
                <a:gd name="T57" fmla="*/ T56 w 457"/>
                <a:gd name="T58" fmla="+- 0 6660 6504"/>
                <a:gd name="T59" fmla="*/ 6660 h 578"/>
                <a:gd name="T60" fmla="+- 0 8684 8271"/>
                <a:gd name="T61" fmla="*/ T60 w 457"/>
                <a:gd name="T62" fmla="+- 0 6598 6504"/>
                <a:gd name="T63" fmla="*/ 6598 h 578"/>
                <a:gd name="T64" fmla="+- 0 8635 8271"/>
                <a:gd name="T65" fmla="*/ T64 w 457"/>
                <a:gd name="T66" fmla="+- 0 6548 6504"/>
                <a:gd name="T67" fmla="*/ 6548 h 578"/>
                <a:gd name="T68" fmla="+- 0 8572 8271"/>
                <a:gd name="T69" fmla="*/ T68 w 457"/>
                <a:gd name="T70" fmla="+- 0 6516 6504"/>
                <a:gd name="T71" fmla="*/ 6516 h 578"/>
                <a:gd name="T72" fmla="+- 0 8500 8271"/>
                <a:gd name="T73" fmla="*/ T72 w 457"/>
                <a:gd name="T74" fmla="+- 0 6504 6504"/>
                <a:gd name="T75" fmla="*/ 6504 h 5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57" h="578">
                  <a:moveTo>
                    <a:pt x="229" y="0"/>
                  </a:moveTo>
                  <a:lnTo>
                    <a:pt x="156" y="12"/>
                  </a:lnTo>
                  <a:lnTo>
                    <a:pt x="94" y="44"/>
                  </a:lnTo>
                  <a:lnTo>
                    <a:pt x="44" y="94"/>
                  </a:lnTo>
                  <a:lnTo>
                    <a:pt x="12" y="156"/>
                  </a:lnTo>
                  <a:lnTo>
                    <a:pt x="0" y="229"/>
                  </a:lnTo>
                  <a:lnTo>
                    <a:pt x="4" y="305"/>
                  </a:lnTo>
                  <a:lnTo>
                    <a:pt x="29" y="367"/>
                  </a:lnTo>
                  <a:lnTo>
                    <a:pt x="97" y="447"/>
                  </a:lnTo>
                  <a:lnTo>
                    <a:pt x="229" y="578"/>
                  </a:lnTo>
                  <a:lnTo>
                    <a:pt x="264" y="541"/>
                  </a:lnTo>
                  <a:lnTo>
                    <a:pt x="343" y="451"/>
                  </a:lnTo>
                  <a:lnTo>
                    <a:pt x="421" y="336"/>
                  </a:lnTo>
                  <a:lnTo>
                    <a:pt x="457" y="229"/>
                  </a:lnTo>
                  <a:lnTo>
                    <a:pt x="445" y="156"/>
                  </a:lnTo>
                  <a:lnTo>
                    <a:pt x="413" y="94"/>
                  </a:lnTo>
                  <a:lnTo>
                    <a:pt x="364" y="44"/>
                  </a:lnTo>
                  <a:lnTo>
                    <a:pt x="301" y="12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86A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45" name="Freeform 743"/>
            <p:cNvSpPr>
              <a:spLocks/>
            </p:cNvSpPr>
            <p:nvPr/>
          </p:nvSpPr>
          <p:spPr bwMode="auto">
            <a:xfrm>
              <a:off x="8271" y="6504"/>
              <a:ext cx="457" cy="578"/>
            </a:xfrm>
            <a:custGeom>
              <a:avLst/>
              <a:gdLst>
                <a:gd name="T0" fmla="+- 0 8728 8271"/>
                <a:gd name="T1" fmla="*/ T0 w 457"/>
                <a:gd name="T2" fmla="+- 0 6733 6504"/>
                <a:gd name="T3" fmla="*/ 6733 h 578"/>
                <a:gd name="T4" fmla="+- 0 8692 8271"/>
                <a:gd name="T5" fmla="*/ T4 w 457"/>
                <a:gd name="T6" fmla="+- 0 6840 6504"/>
                <a:gd name="T7" fmla="*/ 6840 h 578"/>
                <a:gd name="T8" fmla="+- 0 8614 8271"/>
                <a:gd name="T9" fmla="*/ T8 w 457"/>
                <a:gd name="T10" fmla="+- 0 6955 6504"/>
                <a:gd name="T11" fmla="*/ 6955 h 578"/>
                <a:gd name="T12" fmla="+- 0 8535 8271"/>
                <a:gd name="T13" fmla="*/ T12 w 457"/>
                <a:gd name="T14" fmla="+- 0 7045 6504"/>
                <a:gd name="T15" fmla="*/ 7045 h 578"/>
                <a:gd name="T16" fmla="+- 0 8500 8271"/>
                <a:gd name="T17" fmla="*/ T16 w 457"/>
                <a:gd name="T18" fmla="+- 0 7082 6504"/>
                <a:gd name="T19" fmla="*/ 7082 h 578"/>
                <a:gd name="T20" fmla="+- 0 8368 8271"/>
                <a:gd name="T21" fmla="*/ T20 w 457"/>
                <a:gd name="T22" fmla="+- 0 6951 6504"/>
                <a:gd name="T23" fmla="*/ 6951 h 578"/>
                <a:gd name="T24" fmla="+- 0 8300 8271"/>
                <a:gd name="T25" fmla="*/ T24 w 457"/>
                <a:gd name="T26" fmla="+- 0 6871 6504"/>
                <a:gd name="T27" fmla="*/ 6871 h 578"/>
                <a:gd name="T28" fmla="+- 0 8275 8271"/>
                <a:gd name="T29" fmla="*/ T28 w 457"/>
                <a:gd name="T30" fmla="+- 0 6809 6504"/>
                <a:gd name="T31" fmla="*/ 6809 h 578"/>
                <a:gd name="T32" fmla="+- 0 8271 8271"/>
                <a:gd name="T33" fmla="*/ T32 w 457"/>
                <a:gd name="T34" fmla="+- 0 6733 6504"/>
                <a:gd name="T35" fmla="*/ 6733 h 578"/>
                <a:gd name="T36" fmla="+- 0 8283 8271"/>
                <a:gd name="T37" fmla="*/ T36 w 457"/>
                <a:gd name="T38" fmla="+- 0 6660 6504"/>
                <a:gd name="T39" fmla="*/ 6660 h 578"/>
                <a:gd name="T40" fmla="+- 0 8315 8271"/>
                <a:gd name="T41" fmla="*/ T40 w 457"/>
                <a:gd name="T42" fmla="+- 0 6598 6504"/>
                <a:gd name="T43" fmla="*/ 6598 h 578"/>
                <a:gd name="T44" fmla="+- 0 8365 8271"/>
                <a:gd name="T45" fmla="*/ T44 w 457"/>
                <a:gd name="T46" fmla="+- 0 6548 6504"/>
                <a:gd name="T47" fmla="*/ 6548 h 578"/>
                <a:gd name="T48" fmla="+- 0 8427 8271"/>
                <a:gd name="T49" fmla="*/ T48 w 457"/>
                <a:gd name="T50" fmla="+- 0 6516 6504"/>
                <a:gd name="T51" fmla="*/ 6516 h 578"/>
                <a:gd name="T52" fmla="+- 0 8500 8271"/>
                <a:gd name="T53" fmla="*/ T52 w 457"/>
                <a:gd name="T54" fmla="+- 0 6504 6504"/>
                <a:gd name="T55" fmla="*/ 6504 h 578"/>
                <a:gd name="T56" fmla="+- 0 8572 8271"/>
                <a:gd name="T57" fmla="*/ T56 w 457"/>
                <a:gd name="T58" fmla="+- 0 6516 6504"/>
                <a:gd name="T59" fmla="*/ 6516 h 578"/>
                <a:gd name="T60" fmla="+- 0 8635 8271"/>
                <a:gd name="T61" fmla="*/ T60 w 457"/>
                <a:gd name="T62" fmla="+- 0 6548 6504"/>
                <a:gd name="T63" fmla="*/ 6548 h 578"/>
                <a:gd name="T64" fmla="+- 0 8684 8271"/>
                <a:gd name="T65" fmla="*/ T64 w 457"/>
                <a:gd name="T66" fmla="+- 0 6598 6504"/>
                <a:gd name="T67" fmla="*/ 6598 h 578"/>
                <a:gd name="T68" fmla="+- 0 8716 8271"/>
                <a:gd name="T69" fmla="*/ T68 w 457"/>
                <a:gd name="T70" fmla="+- 0 6660 6504"/>
                <a:gd name="T71" fmla="*/ 6660 h 578"/>
                <a:gd name="T72" fmla="+- 0 8728 8271"/>
                <a:gd name="T73" fmla="*/ T72 w 457"/>
                <a:gd name="T74" fmla="+- 0 6733 6504"/>
                <a:gd name="T75" fmla="*/ 6733 h 5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57" h="578">
                  <a:moveTo>
                    <a:pt x="457" y="229"/>
                  </a:moveTo>
                  <a:lnTo>
                    <a:pt x="421" y="336"/>
                  </a:lnTo>
                  <a:lnTo>
                    <a:pt x="343" y="451"/>
                  </a:lnTo>
                  <a:lnTo>
                    <a:pt x="264" y="541"/>
                  </a:lnTo>
                  <a:lnTo>
                    <a:pt x="229" y="578"/>
                  </a:lnTo>
                  <a:lnTo>
                    <a:pt x="97" y="447"/>
                  </a:lnTo>
                  <a:lnTo>
                    <a:pt x="29" y="367"/>
                  </a:lnTo>
                  <a:lnTo>
                    <a:pt x="4" y="305"/>
                  </a:lnTo>
                  <a:lnTo>
                    <a:pt x="0" y="229"/>
                  </a:lnTo>
                  <a:lnTo>
                    <a:pt x="12" y="156"/>
                  </a:lnTo>
                  <a:lnTo>
                    <a:pt x="44" y="94"/>
                  </a:lnTo>
                  <a:lnTo>
                    <a:pt x="94" y="44"/>
                  </a:lnTo>
                  <a:lnTo>
                    <a:pt x="156" y="12"/>
                  </a:lnTo>
                  <a:lnTo>
                    <a:pt x="229" y="0"/>
                  </a:lnTo>
                  <a:lnTo>
                    <a:pt x="301" y="12"/>
                  </a:lnTo>
                  <a:lnTo>
                    <a:pt x="364" y="44"/>
                  </a:lnTo>
                  <a:lnTo>
                    <a:pt x="413" y="94"/>
                  </a:lnTo>
                  <a:lnTo>
                    <a:pt x="445" y="156"/>
                  </a:lnTo>
                  <a:lnTo>
                    <a:pt x="457" y="229"/>
                  </a:lnTo>
                  <a:close/>
                </a:path>
              </a:pathLst>
            </a:custGeom>
            <a:noFill/>
            <a:ln w="1173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46" name="Freeform 742"/>
            <p:cNvSpPr>
              <a:spLocks/>
            </p:cNvSpPr>
            <p:nvPr/>
          </p:nvSpPr>
          <p:spPr bwMode="auto">
            <a:xfrm>
              <a:off x="6357" y="9793"/>
              <a:ext cx="457" cy="578"/>
            </a:xfrm>
            <a:custGeom>
              <a:avLst/>
              <a:gdLst>
                <a:gd name="T0" fmla="+- 0 6585 6357"/>
                <a:gd name="T1" fmla="*/ T0 w 457"/>
                <a:gd name="T2" fmla="+- 0 9793 9793"/>
                <a:gd name="T3" fmla="*/ 9793 h 578"/>
                <a:gd name="T4" fmla="+- 0 6513 6357"/>
                <a:gd name="T5" fmla="*/ T4 w 457"/>
                <a:gd name="T6" fmla="+- 0 9805 9793"/>
                <a:gd name="T7" fmla="*/ 9805 h 578"/>
                <a:gd name="T8" fmla="+- 0 6450 6357"/>
                <a:gd name="T9" fmla="*/ T8 w 457"/>
                <a:gd name="T10" fmla="+- 0 9837 9793"/>
                <a:gd name="T11" fmla="*/ 9837 h 578"/>
                <a:gd name="T12" fmla="+- 0 6401 6357"/>
                <a:gd name="T13" fmla="*/ T12 w 457"/>
                <a:gd name="T14" fmla="+- 0 9886 9793"/>
                <a:gd name="T15" fmla="*/ 9886 h 578"/>
                <a:gd name="T16" fmla="+- 0 6368 6357"/>
                <a:gd name="T17" fmla="*/ T16 w 457"/>
                <a:gd name="T18" fmla="+- 0 9949 9793"/>
                <a:gd name="T19" fmla="*/ 9949 h 578"/>
                <a:gd name="T20" fmla="+- 0 6357 6357"/>
                <a:gd name="T21" fmla="*/ T20 w 457"/>
                <a:gd name="T22" fmla="+- 0 10021 9793"/>
                <a:gd name="T23" fmla="*/ 10021 h 578"/>
                <a:gd name="T24" fmla="+- 0 6373 6357"/>
                <a:gd name="T25" fmla="*/ T24 w 457"/>
                <a:gd name="T26" fmla="+- 0 10091 9793"/>
                <a:gd name="T27" fmla="*/ 10091 h 578"/>
                <a:gd name="T28" fmla="+- 0 6416 6357"/>
                <a:gd name="T29" fmla="*/ T28 w 457"/>
                <a:gd name="T30" fmla="+- 0 10168 9793"/>
                <a:gd name="T31" fmla="*/ 10168 h 578"/>
                <a:gd name="T32" fmla="+- 0 6471 6357"/>
                <a:gd name="T33" fmla="*/ T32 w 457"/>
                <a:gd name="T34" fmla="+- 0 10243 9793"/>
                <a:gd name="T35" fmla="*/ 10243 h 578"/>
                <a:gd name="T36" fmla="+- 0 6526 6357"/>
                <a:gd name="T37" fmla="*/ T36 w 457"/>
                <a:gd name="T38" fmla="+- 0 10308 9793"/>
                <a:gd name="T39" fmla="*/ 10308 h 578"/>
                <a:gd name="T40" fmla="+- 0 6568 6357"/>
                <a:gd name="T41" fmla="*/ T40 w 457"/>
                <a:gd name="T42" fmla="+- 0 10354 9793"/>
                <a:gd name="T43" fmla="*/ 10354 h 578"/>
                <a:gd name="T44" fmla="+- 0 6585 6357"/>
                <a:gd name="T45" fmla="*/ T44 w 457"/>
                <a:gd name="T46" fmla="+- 0 10371 9793"/>
                <a:gd name="T47" fmla="*/ 10371 h 578"/>
                <a:gd name="T48" fmla="+- 0 6621 6357"/>
                <a:gd name="T49" fmla="*/ T48 w 457"/>
                <a:gd name="T50" fmla="+- 0 10334 9793"/>
                <a:gd name="T51" fmla="*/ 10334 h 578"/>
                <a:gd name="T52" fmla="+- 0 6699 6357"/>
                <a:gd name="T53" fmla="*/ T52 w 457"/>
                <a:gd name="T54" fmla="+- 0 10243 9793"/>
                <a:gd name="T55" fmla="*/ 10243 h 578"/>
                <a:gd name="T56" fmla="+- 0 6778 6357"/>
                <a:gd name="T57" fmla="*/ T56 w 457"/>
                <a:gd name="T58" fmla="+- 0 10129 9793"/>
                <a:gd name="T59" fmla="*/ 10129 h 578"/>
                <a:gd name="T60" fmla="+- 0 6813 6357"/>
                <a:gd name="T61" fmla="*/ T60 w 457"/>
                <a:gd name="T62" fmla="+- 0 10021 9793"/>
                <a:gd name="T63" fmla="*/ 10021 h 578"/>
                <a:gd name="T64" fmla="+- 0 6802 6357"/>
                <a:gd name="T65" fmla="*/ T64 w 457"/>
                <a:gd name="T66" fmla="+- 0 9949 9793"/>
                <a:gd name="T67" fmla="*/ 9949 h 578"/>
                <a:gd name="T68" fmla="+- 0 6769 6357"/>
                <a:gd name="T69" fmla="*/ T68 w 457"/>
                <a:gd name="T70" fmla="+- 0 9886 9793"/>
                <a:gd name="T71" fmla="*/ 9886 h 578"/>
                <a:gd name="T72" fmla="+- 0 6720 6357"/>
                <a:gd name="T73" fmla="*/ T72 w 457"/>
                <a:gd name="T74" fmla="+- 0 9837 9793"/>
                <a:gd name="T75" fmla="*/ 9837 h 578"/>
                <a:gd name="T76" fmla="+- 0 6657 6357"/>
                <a:gd name="T77" fmla="*/ T76 w 457"/>
                <a:gd name="T78" fmla="+- 0 9805 9793"/>
                <a:gd name="T79" fmla="*/ 9805 h 578"/>
                <a:gd name="T80" fmla="+- 0 6585 6357"/>
                <a:gd name="T81" fmla="*/ T80 w 457"/>
                <a:gd name="T82" fmla="+- 0 9793 9793"/>
                <a:gd name="T83" fmla="*/ 9793 h 5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57" h="578">
                  <a:moveTo>
                    <a:pt x="228" y="0"/>
                  </a:moveTo>
                  <a:lnTo>
                    <a:pt x="156" y="12"/>
                  </a:lnTo>
                  <a:lnTo>
                    <a:pt x="93" y="44"/>
                  </a:lnTo>
                  <a:lnTo>
                    <a:pt x="44" y="93"/>
                  </a:lnTo>
                  <a:lnTo>
                    <a:pt x="11" y="156"/>
                  </a:lnTo>
                  <a:lnTo>
                    <a:pt x="0" y="228"/>
                  </a:lnTo>
                  <a:lnTo>
                    <a:pt x="16" y="298"/>
                  </a:lnTo>
                  <a:lnTo>
                    <a:pt x="59" y="375"/>
                  </a:lnTo>
                  <a:lnTo>
                    <a:pt x="114" y="450"/>
                  </a:lnTo>
                  <a:lnTo>
                    <a:pt x="169" y="515"/>
                  </a:lnTo>
                  <a:lnTo>
                    <a:pt x="211" y="561"/>
                  </a:lnTo>
                  <a:lnTo>
                    <a:pt x="228" y="578"/>
                  </a:lnTo>
                  <a:lnTo>
                    <a:pt x="264" y="541"/>
                  </a:lnTo>
                  <a:lnTo>
                    <a:pt x="342" y="450"/>
                  </a:lnTo>
                  <a:lnTo>
                    <a:pt x="421" y="336"/>
                  </a:lnTo>
                  <a:lnTo>
                    <a:pt x="456" y="228"/>
                  </a:lnTo>
                  <a:lnTo>
                    <a:pt x="445" y="156"/>
                  </a:lnTo>
                  <a:lnTo>
                    <a:pt x="412" y="93"/>
                  </a:lnTo>
                  <a:lnTo>
                    <a:pt x="363" y="44"/>
                  </a:lnTo>
                  <a:lnTo>
                    <a:pt x="300" y="12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86A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47" name="Freeform 741"/>
            <p:cNvSpPr>
              <a:spLocks/>
            </p:cNvSpPr>
            <p:nvPr/>
          </p:nvSpPr>
          <p:spPr bwMode="auto">
            <a:xfrm>
              <a:off x="6357" y="9793"/>
              <a:ext cx="457" cy="578"/>
            </a:xfrm>
            <a:custGeom>
              <a:avLst/>
              <a:gdLst>
                <a:gd name="T0" fmla="+- 0 6813 6357"/>
                <a:gd name="T1" fmla="*/ T0 w 457"/>
                <a:gd name="T2" fmla="+- 0 10021 9793"/>
                <a:gd name="T3" fmla="*/ 10021 h 578"/>
                <a:gd name="T4" fmla="+- 0 6778 6357"/>
                <a:gd name="T5" fmla="*/ T4 w 457"/>
                <a:gd name="T6" fmla="+- 0 10129 9793"/>
                <a:gd name="T7" fmla="*/ 10129 h 578"/>
                <a:gd name="T8" fmla="+- 0 6699 6357"/>
                <a:gd name="T9" fmla="*/ T8 w 457"/>
                <a:gd name="T10" fmla="+- 0 10243 9793"/>
                <a:gd name="T11" fmla="*/ 10243 h 578"/>
                <a:gd name="T12" fmla="+- 0 6621 6357"/>
                <a:gd name="T13" fmla="*/ T12 w 457"/>
                <a:gd name="T14" fmla="+- 0 10334 9793"/>
                <a:gd name="T15" fmla="*/ 10334 h 578"/>
                <a:gd name="T16" fmla="+- 0 6585 6357"/>
                <a:gd name="T17" fmla="*/ T16 w 457"/>
                <a:gd name="T18" fmla="+- 0 10371 9793"/>
                <a:gd name="T19" fmla="*/ 10371 h 578"/>
                <a:gd name="T20" fmla="+- 0 6568 6357"/>
                <a:gd name="T21" fmla="*/ T20 w 457"/>
                <a:gd name="T22" fmla="+- 0 10354 9793"/>
                <a:gd name="T23" fmla="*/ 10354 h 578"/>
                <a:gd name="T24" fmla="+- 0 6526 6357"/>
                <a:gd name="T25" fmla="*/ T24 w 457"/>
                <a:gd name="T26" fmla="+- 0 10308 9793"/>
                <a:gd name="T27" fmla="*/ 10308 h 578"/>
                <a:gd name="T28" fmla="+- 0 6471 6357"/>
                <a:gd name="T29" fmla="*/ T28 w 457"/>
                <a:gd name="T30" fmla="+- 0 10243 9793"/>
                <a:gd name="T31" fmla="*/ 10243 h 578"/>
                <a:gd name="T32" fmla="+- 0 6416 6357"/>
                <a:gd name="T33" fmla="*/ T32 w 457"/>
                <a:gd name="T34" fmla="+- 0 10168 9793"/>
                <a:gd name="T35" fmla="*/ 10168 h 578"/>
                <a:gd name="T36" fmla="+- 0 6373 6357"/>
                <a:gd name="T37" fmla="*/ T36 w 457"/>
                <a:gd name="T38" fmla="+- 0 10091 9793"/>
                <a:gd name="T39" fmla="*/ 10091 h 578"/>
                <a:gd name="T40" fmla="+- 0 6357 6357"/>
                <a:gd name="T41" fmla="*/ T40 w 457"/>
                <a:gd name="T42" fmla="+- 0 10021 9793"/>
                <a:gd name="T43" fmla="*/ 10021 h 578"/>
                <a:gd name="T44" fmla="+- 0 6368 6357"/>
                <a:gd name="T45" fmla="*/ T44 w 457"/>
                <a:gd name="T46" fmla="+- 0 9949 9793"/>
                <a:gd name="T47" fmla="*/ 9949 h 578"/>
                <a:gd name="T48" fmla="+- 0 6401 6357"/>
                <a:gd name="T49" fmla="*/ T48 w 457"/>
                <a:gd name="T50" fmla="+- 0 9886 9793"/>
                <a:gd name="T51" fmla="*/ 9886 h 578"/>
                <a:gd name="T52" fmla="+- 0 6450 6357"/>
                <a:gd name="T53" fmla="*/ T52 w 457"/>
                <a:gd name="T54" fmla="+- 0 9837 9793"/>
                <a:gd name="T55" fmla="*/ 9837 h 578"/>
                <a:gd name="T56" fmla="+- 0 6513 6357"/>
                <a:gd name="T57" fmla="*/ T56 w 457"/>
                <a:gd name="T58" fmla="+- 0 9805 9793"/>
                <a:gd name="T59" fmla="*/ 9805 h 578"/>
                <a:gd name="T60" fmla="+- 0 6585 6357"/>
                <a:gd name="T61" fmla="*/ T60 w 457"/>
                <a:gd name="T62" fmla="+- 0 9793 9793"/>
                <a:gd name="T63" fmla="*/ 9793 h 578"/>
                <a:gd name="T64" fmla="+- 0 6657 6357"/>
                <a:gd name="T65" fmla="*/ T64 w 457"/>
                <a:gd name="T66" fmla="+- 0 9805 9793"/>
                <a:gd name="T67" fmla="*/ 9805 h 578"/>
                <a:gd name="T68" fmla="+- 0 6720 6357"/>
                <a:gd name="T69" fmla="*/ T68 w 457"/>
                <a:gd name="T70" fmla="+- 0 9837 9793"/>
                <a:gd name="T71" fmla="*/ 9837 h 578"/>
                <a:gd name="T72" fmla="+- 0 6769 6357"/>
                <a:gd name="T73" fmla="*/ T72 w 457"/>
                <a:gd name="T74" fmla="+- 0 9886 9793"/>
                <a:gd name="T75" fmla="*/ 9886 h 578"/>
                <a:gd name="T76" fmla="+- 0 6802 6357"/>
                <a:gd name="T77" fmla="*/ T76 w 457"/>
                <a:gd name="T78" fmla="+- 0 9949 9793"/>
                <a:gd name="T79" fmla="*/ 9949 h 578"/>
                <a:gd name="T80" fmla="+- 0 6813 6357"/>
                <a:gd name="T81" fmla="*/ T80 w 457"/>
                <a:gd name="T82" fmla="+- 0 10021 9793"/>
                <a:gd name="T83" fmla="*/ 10021 h 5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57" h="578">
                  <a:moveTo>
                    <a:pt x="456" y="228"/>
                  </a:moveTo>
                  <a:lnTo>
                    <a:pt x="421" y="336"/>
                  </a:lnTo>
                  <a:lnTo>
                    <a:pt x="342" y="450"/>
                  </a:lnTo>
                  <a:lnTo>
                    <a:pt x="264" y="541"/>
                  </a:lnTo>
                  <a:lnTo>
                    <a:pt x="228" y="578"/>
                  </a:lnTo>
                  <a:lnTo>
                    <a:pt x="211" y="561"/>
                  </a:lnTo>
                  <a:lnTo>
                    <a:pt x="169" y="515"/>
                  </a:lnTo>
                  <a:lnTo>
                    <a:pt x="114" y="450"/>
                  </a:lnTo>
                  <a:lnTo>
                    <a:pt x="59" y="375"/>
                  </a:lnTo>
                  <a:lnTo>
                    <a:pt x="16" y="298"/>
                  </a:lnTo>
                  <a:lnTo>
                    <a:pt x="0" y="228"/>
                  </a:lnTo>
                  <a:lnTo>
                    <a:pt x="11" y="156"/>
                  </a:lnTo>
                  <a:lnTo>
                    <a:pt x="44" y="93"/>
                  </a:lnTo>
                  <a:lnTo>
                    <a:pt x="93" y="44"/>
                  </a:lnTo>
                  <a:lnTo>
                    <a:pt x="156" y="12"/>
                  </a:lnTo>
                  <a:lnTo>
                    <a:pt x="228" y="0"/>
                  </a:lnTo>
                  <a:lnTo>
                    <a:pt x="300" y="12"/>
                  </a:lnTo>
                  <a:lnTo>
                    <a:pt x="363" y="44"/>
                  </a:lnTo>
                  <a:lnTo>
                    <a:pt x="412" y="93"/>
                  </a:lnTo>
                  <a:lnTo>
                    <a:pt x="445" y="156"/>
                  </a:lnTo>
                  <a:lnTo>
                    <a:pt x="456" y="228"/>
                  </a:lnTo>
                  <a:close/>
                </a:path>
              </a:pathLst>
            </a:custGeom>
            <a:noFill/>
            <a:ln w="1173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48" name="Freeform 740"/>
            <p:cNvSpPr>
              <a:spLocks/>
            </p:cNvSpPr>
            <p:nvPr/>
          </p:nvSpPr>
          <p:spPr bwMode="auto">
            <a:xfrm>
              <a:off x="6763" y="6643"/>
              <a:ext cx="457" cy="578"/>
            </a:xfrm>
            <a:custGeom>
              <a:avLst/>
              <a:gdLst>
                <a:gd name="T0" fmla="+- 0 6992 6763"/>
                <a:gd name="T1" fmla="*/ T0 w 457"/>
                <a:gd name="T2" fmla="+- 0 6643 6643"/>
                <a:gd name="T3" fmla="*/ 6643 h 578"/>
                <a:gd name="T4" fmla="+- 0 6919 6763"/>
                <a:gd name="T5" fmla="*/ T4 w 457"/>
                <a:gd name="T6" fmla="+- 0 6655 6643"/>
                <a:gd name="T7" fmla="*/ 6655 h 578"/>
                <a:gd name="T8" fmla="+- 0 6857 6763"/>
                <a:gd name="T9" fmla="*/ T8 w 457"/>
                <a:gd name="T10" fmla="+- 0 6687 6643"/>
                <a:gd name="T11" fmla="*/ 6687 h 578"/>
                <a:gd name="T12" fmla="+- 0 6807 6763"/>
                <a:gd name="T13" fmla="*/ T12 w 457"/>
                <a:gd name="T14" fmla="+- 0 6736 6643"/>
                <a:gd name="T15" fmla="*/ 6736 h 578"/>
                <a:gd name="T16" fmla="+- 0 6775 6763"/>
                <a:gd name="T17" fmla="*/ T16 w 457"/>
                <a:gd name="T18" fmla="+- 0 6799 6643"/>
                <a:gd name="T19" fmla="*/ 6799 h 578"/>
                <a:gd name="T20" fmla="+- 0 6763 6763"/>
                <a:gd name="T21" fmla="*/ T20 w 457"/>
                <a:gd name="T22" fmla="+- 0 6871 6643"/>
                <a:gd name="T23" fmla="*/ 6871 h 578"/>
                <a:gd name="T24" fmla="+- 0 6767 6763"/>
                <a:gd name="T25" fmla="*/ T24 w 457"/>
                <a:gd name="T26" fmla="+- 0 6948 6643"/>
                <a:gd name="T27" fmla="*/ 6948 h 578"/>
                <a:gd name="T28" fmla="+- 0 6792 6763"/>
                <a:gd name="T29" fmla="*/ T28 w 457"/>
                <a:gd name="T30" fmla="+- 0 7010 6643"/>
                <a:gd name="T31" fmla="*/ 7010 h 578"/>
                <a:gd name="T32" fmla="+- 0 6860 6763"/>
                <a:gd name="T33" fmla="*/ T32 w 457"/>
                <a:gd name="T34" fmla="+- 0 7090 6643"/>
                <a:gd name="T35" fmla="*/ 7090 h 578"/>
                <a:gd name="T36" fmla="+- 0 6992 6763"/>
                <a:gd name="T37" fmla="*/ T36 w 457"/>
                <a:gd name="T38" fmla="+- 0 7221 6643"/>
                <a:gd name="T39" fmla="*/ 7221 h 578"/>
                <a:gd name="T40" fmla="+- 0 7027 6763"/>
                <a:gd name="T41" fmla="*/ T40 w 457"/>
                <a:gd name="T42" fmla="+- 0 7184 6643"/>
                <a:gd name="T43" fmla="*/ 7184 h 578"/>
                <a:gd name="T44" fmla="+- 0 7106 6763"/>
                <a:gd name="T45" fmla="*/ T44 w 457"/>
                <a:gd name="T46" fmla="+- 0 7093 6643"/>
                <a:gd name="T47" fmla="*/ 7093 h 578"/>
                <a:gd name="T48" fmla="+- 0 7184 6763"/>
                <a:gd name="T49" fmla="*/ T48 w 457"/>
                <a:gd name="T50" fmla="+- 0 6979 6643"/>
                <a:gd name="T51" fmla="*/ 6979 h 578"/>
                <a:gd name="T52" fmla="+- 0 7220 6763"/>
                <a:gd name="T53" fmla="*/ T52 w 457"/>
                <a:gd name="T54" fmla="+- 0 6871 6643"/>
                <a:gd name="T55" fmla="*/ 6871 h 578"/>
                <a:gd name="T56" fmla="+- 0 7208 6763"/>
                <a:gd name="T57" fmla="*/ T56 w 457"/>
                <a:gd name="T58" fmla="+- 0 6799 6643"/>
                <a:gd name="T59" fmla="*/ 6799 h 578"/>
                <a:gd name="T60" fmla="+- 0 7176 6763"/>
                <a:gd name="T61" fmla="*/ T60 w 457"/>
                <a:gd name="T62" fmla="+- 0 6736 6643"/>
                <a:gd name="T63" fmla="*/ 6736 h 578"/>
                <a:gd name="T64" fmla="+- 0 7126 6763"/>
                <a:gd name="T65" fmla="*/ T64 w 457"/>
                <a:gd name="T66" fmla="+- 0 6687 6643"/>
                <a:gd name="T67" fmla="*/ 6687 h 578"/>
                <a:gd name="T68" fmla="+- 0 7064 6763"/>
                <a:gd name="T69" fmla="*/ T68 w 457"/>
                <a:gd name="T70" fmla="+- 0 6655 6643"/>
                <a:gd name="T71" fmla="*/ 6655 h 578"/>
                <a:gd name="T72" fmla="+- 0 6992 6763"/>
                <a:gd name="T73" fmla="*/ T72 w 457"/>
                <a:gd name="T74" fmla="+- 0 6643 6643"/>
                <a:gd name="T75" fmla="*/ 6643 h 5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57" h="578">
                  <a:moveTo>
                    <a:pt x="229" y="0"/>
                  </a:moveTo>
                  <a:lnTo>
                    <a:pt x="156" y="12"/>
                  </a:lnTo>
                  <a:lnTo>
                    <a:pt x="94" y="44"/>
                  </a:lnTo>
                  <a:lnTo>
                    <a:pt x="44" y="93"/>
                  </a:lnTo>
                  <a:lnTo>
                    <a:pt x="12" y="156"/>
                  </a:lnTo>
                  <a:lnTo>
                    <a:pt x="0" y="228"/>
                  </a:lnTo>
                  <a:lnTo>
                    <a:pt x="4" y="305"/>
                  </a:lnTo>
                  <a:lnTo>
                    <a:pt x="29" y="367"/>
                  </a:lnTo>
                  <a:lnTo>
                    <a:pt x="97" y="447"/>
                  </a:lnTo>
                  <a:lnTo>
                    <a:pt x="229" y="578"/>
                  </a:lnTo>
                  <a:lnTo>
                    <a:pt x="264" y="541"/>
                  </a:lnTo>
                  <a:lnTo>
                    <a:pt x="343" y="450"/>
                  </a:lnTo>
                  <a:lnTo>
                    <a:pt x="421" y="336"/>
                  </a:lnTo>
                  <a:lnTo>
                    <a:pt x="457" y="228"/>
                  </a:lnTo>
                  <a:lnTo>
                    <a:pt x="445" y="156"/>
                  </a:lnTo>
                  <a:lnTo>
                    <a:pt x="413" y="93"/>
                  </a:lnTo>
                  <a:lnTo>
                    <a:pt x="363" y="44"/>
                  </a:lnTo>
                  <a:lnTo>
                    <a:pt x="301" y="12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86A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49" name="Freeform 739"/>
            <p:cNvSpPr>
              <a:spLocks/>
            </p:cNvSpPr>
            <p:nvPr/>
          </p:nvSpPr>
          <p:spPr bwMode="auto">
            <a:xfrm>
              <a:off x="6763" y="6643"/>
              <a:ext cx="457" cy="578"/>
            </a:xfrm>
            <a:custGeom>
              <a:avLst/>
              <a:gdLst>
                <a:gd name="T0" fmla="+- 0 7220 6763"/>
                <a:gd name="T1" fmla="*/ T0 w 457"/>
                <a:gd name="T2" fmla="+- 0 6871 6643"/>
                <a:gd name="T3" fmla="*/ 6871 h 578"/>
                <a:gd name="T4" fmla="+- 0 7184 6763"/>
                <a:gd name="T5" fmla="*/ T4 w 457"/>
                <a:gd name="T6" fmla="+- 0 6979 6643"/>
                <a:gd name="T7" fmla="*/ 6979 h 578"/>
                <a:gd name="T8" fmla="+- 0 7106 6763"/>
                <a:gd name="T9" fmla="*/ T8 w 457"/>
                <a:gd name="T10" fmla="+- 0 7093 6643"/>
                <a:gd name="T11" fmla="*/ 7093 h 578"/>
                <a:gd name="T12" fmla="+- 0 7027 6763"/>
                <a:gd name="T13" fmla="*/ T12 w 457"/>
                <a:gd name="T14" fmla="+- 0 7184 6643"/>
                <a:gd name="T15" fmla="*/ 7184 h 578"/>
                <a:gd name="T16" fmla="+- 0 6992 6763"/>
                <a:gd name="T17" fmla="*/ T16 w 457"/>
                <a:gd name="T18" fmla="+- 0 7221 6643"/>
                <a:gd name="T19" fmla="*/ 7221 h 578"/>
                <a:gd name="T20" fmla="+- 0 6860 6763"/>
                <a:gd name="T21" fmla="*/ T20 w 457"/>
                <a:gd name="T22" fmla="+- 0 7090 6643"/>
                <a:gd name="T23" fmla="*/ 7090 h 578"/>
                <a:gd name="T24" fmla="+- 0 6792 6763"/>
                <a:gd name="T25" fmla="*/ T24 w 457"/>
                <a:gd name="T26" fmla="+- 0 7010 6643"/>
                <a:gd name="T27" fmla="*/ 7010 h 578"/>
                <a:gd name="T28" fmla="+- 0 6767 6763"/>
                <a:gd name="T29" fmla="*/ T28 w 457"/>
                <a:gd name="T30" fmla="+- 0 6948 6643"/>
                <a:gd name="T31" fmla="*/ 6948 h 578"/>
                <a:gd name="T32" fmla="+- 0 6763 6763"/>
                <a:gd name="T33" fmla="*/ T32 w 457"/>
                <a:gd name="T34" fmla="+- 0 6871 6643"/>
                <a:gd name="T35" fmla="*/ 6871 h 578"/>
                <a:gd name="T36" fmla="+- 0 6775 6763"/>
                <a:gd name="T37" fmla="*/ T36 w 457"/>
                <a:gd name="T38" fmla="+- 0 6799 6643"/>
                <a:gd name="T39" fmla="*/ 6799 h 578"/>
                <a:gd name="T40" fmla="+- 0 6807 6763"/>
                <a:gd name="T41" fmla="*/ T40 w 457"/>
                <a:gd name="T42" fmla="+- 0 6736 6643"/>
                <a:gd name="T43" fmla="*/ 6736 h 578"/>
                <a:gd name="T44" fmla="+- 0 6857 6763"/>
                <a:gd name="T45" fmla="*/ T44 w 457"/>
                <a:gd name="T46" fmla="+- 0 6687 6643"/>
                <a:gd name="T47" fmla="*/ 6687 h 578"/>
                <a:gd name="T48" fmla="+- 0 6919 6763"/>
                <a:gd name="T49" fmla="*/ T48 w 457"/>
                <a:gd name="T50" fmla="+- 0 6655 6643"/>
                <a:gd name="T51" fmla="*/ 6655 h 578"/>
                <a:gd name="T52" fmla="+- 0 6992 6763"/>
                <a:gd name="T53" fmla="*/ T52 w 457"/>
                <a:gd name="T54" fmla="+- 0 6643 6643"/>
                <a:gd name="T55" fmla="*/ 6643 h 578"/>
                <a:gd name="T56" fmla="+- 0 7064 6763"/>
                <a:gd name="T57" fmla="*/ T56 w 457"/>
                <a:gd name="T58" fmla="+- 0 6655 6643"/>
                <a:gd name="T59" fmla="*/ 6655 h 578"/>
                <a:gd name="T60" fmla="+- 0 7126 6763"/>
                <a:gd name="T61" fmla="*/ T60 w 457"/>
                <a:gd name="T62" fmla="+- 0 6687 6643"/>
                <a:gd name="T63" fmla="*/ 6687 h 578"/>
                <a:gd name="T64" fmla="+- 0 7176 6763"/>
                <a:gd name="T65" fmla="*/ T64 w 457"/>
                <a:gd name="T66" fmla="+- 0 6736 6643"/>
                <a:gd name="T67" fmla="*/ 6736 h 578"/>
                <a:gd name="T68" fmla="+- 0 7208 6763"/>
                <a:gd name="T69" fmla="*/ T68 w 457"/>
                <a:gd name="T70" fmla="+- 0 6799 6643"/>
                <a:gd name="T71" fmla="*/ 6799 h 578"/>
                <a:gd name="T72" fmla="+- 0 7220 6763"/>
                <a:gd name="T73" fmla="*/ T72 w 457"/>
                <a:gd name="T74" fmla="+- 0 6871 6643"/>
                <a:gd name="T75" fmla="*/ 6871 h 5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57" h="578">
                  <a:moveTo>
                    <a:pt x="457" y="228"/>
                  </a:moveTo>
                  <a:lnTo>
                    <a:pt x="421" y="336"/>
                  </a:lnTo>
                  <a:lnTo>
                    <a:pt x="343" y="450"/>
                  </a:lnTo>
                  <a:lnTo>
                    <a:pt x="264" y="541"/>
                  </a:lnTo>
                  <a:lnTo>
                    <a:pt x="229" y="578"/>
                  </a:lnTo>
                  <a:lnTo>
                    <a:pt x="97" y="447"/>
                  </a:lnTo>
                  <a:lnTo>
                    <a:pt x="29" y="367"/>
                  </a:lnTo>
                  <a:lnTo>
                    <a:pt x="4" y="305"/>
                  </a:lnTo>
                  <a:lnTo>
                    <a:pt x="0" y="228"/>
                  </a:lnTo>
                  <a:lnTo>
                    <a:pt x="12" y="156"/>
                  </a:lnTo>
                  <a:lnTo>
                    <a:pt x="44" y="93"/>
                  </a:lnTo>
                  <a:lnTo>
                    <a:pt x="94" y="44"/>
                  </a:lnTo>
                  <a:lnTo>
                    <a:pt x="156" y="12"/>
                  </a:lnTo>
                  <a:lnTo>
                    <a:pt x="229" y="0"/>
                  </a:lnTo>
                  <a:lnTo>
                    <a:pt x="301" y="12"/>
                  </a:lnTo>
                  <a:lnTo>
                    <a:pt x="363" y="44"/>
                  </a:lnTo>
                  <a:lnTo>
                    <a:pt x="413" y="93"/>
                  </a:lnTo>
                  <a:lnTo>
                    <a:pt x="445" y="156"/>
                  </a:lnTo>
                  <a:lnTo>
                    <a:pt x="457" y="228"/>
                  </a:lnTo>
                  <a:close/>
                </a:path>
              </a:pathLst>
            </a:custGeom>
            <a:noFill/>
            <a:ln w="1173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50" name="Freeform 738"/>
            <p:cNvSpPr>
              <a:spLocks/>
            </p:cNvSpPr>
            <p:nvPr/>
          </p:nvSpPr>
          <p:spPr bwMode="auto">
            <a:xfrm>
              <a:off x="2806" y="7418"/>
              <a:ext cx="457" cy="578"/>
            </a:xfrm>
            <a:custGeom>
              <a:avLst/>
              <a:gdLst>
                <a:gd name="T0" fmla="+- 0 3035 2806"/>
                <a:gd name="T1" fmla="*/ T0 w 457"/>
                <a:gd name="T2" fmla="+- 0 7418 7418"/>
                <a:gd name="T3" fmla="*/ 7418 h 578"/>
                <a:gd name="T4" fmla="+- 0 2962 2806"/>
                <a:gd name="T5" fmla="*/ T4 w 457"/>
                <a:gd name="T6" fmla="+- 0 7429 7418"/>
                <a:gd name="T7" fmla="*/ 7429 h 578"/>
                <a:gd name="T8" fmla="+- 0 2900 2806"/>
                <a:gd name="T9" fmla="*/ T8 w 457"/>
                <a:gd name="T10" fmla="+- 0 7462 7418"/>
                <a:gd name="T11" fmla="*/ 7462 h 578"/>
                <a:gd name="T12" fmla="+- 0 2850 2806"/>
                <a:gd name="T13" fmla="*/ T12 w 457"/>
                <a:gd name="T14" fmla="+- 0 7511 7418"/>
                <a:gd name="T15" fmla="*/ 7511 h 578"/>
                <a:gd name="T16" fmla="+- 0 2818 2806"/>
                <a:gd name="T17" fmla="*/ T16 w 457"/>
                <a:gd name="T18" fmla="+- 0 7574 7418"/>
                <a:gd name="T19" fmla="*/ 7574 h 578"/>
                <a:gd name="T20" fmla="+- 0 2806 2806"/>
                <a:gd name="T21" fmla="*/ T20 w 457"/>
                <a:gd name="T22" fmla="+- 0 7646 7418"/>
                <a:gd name="T23" fmla="*/ 7646 h 578"/>
                <a:gd name="T24" fmla="+- 0 2810 2806"/>
                <a:gd name="T25" fmla="*/ T24 w 457"/>
                <a:gd name="T26" fmla="+- 0 7723 7418"/>
                <a:gd name="T27" fmla="*/ 7723 h 578"/>
                <a:gd name="T28" fmla="+- 0 2835 2806"/>
                <a:gd name="T29" fmla="*/ T28 w 457"/>
                <a:gd name="T30" fmla="+- 0 7785 7418"/>
                <a:gd name="T31" fmla="*/ 7785 h 578"/>
                <a:gd name="T32" fmla="+- 0 2903 2806"/>
                <a:gd name="T33" fmla="*/ T32 w 457"/>
                <a:gd name="T34" fmla="+- 0 7865 7418"/>
                <a:gd name="T35" fmla="*/ 7865 h 578"/>
                <a:gd name="T36" fmla="+- 0 3035 2806"/>
                <a:gd name="T37" fmla="*/ T36 w 457"/>
                <a:gd name="T38" fmla="+- 0 7996 7418"/>
                <a:gd name="T39" fmla="*/ 7996 h 578"/>
                <a:gd name="T40" fmla="+- 0 3070 2806"/>
                <a:gd name="T41" fmla="*/ T40 w 457"/>
                <a:gd name="T42" fmla="+- 0 7959 7418"/>
                <a:gd name="T43" fmla="*/ 7959 h 578"/>
                <a:gd name="T44" fmla="+- 0 3149 2806"/>
                <a:gd name="T45" fmla="*/ T44 w 457"/>
                <a:gd name="T46" fmla="+- 0 7868 7418"/>
                <a:gd name="T47" fmla="*/ 7868 h 578"/>
                <a:gd name="T48" fmla="+- 0 3227 2806"/>
                <a:gd name="T49" fmla="*/ T48 w 457"/>
                <a:gd name="T50" fmla="+- 0 7754 7418"/>
                <a:gd name="T51" fmla="*/ 7754 h 578"/>
                <a:gd name="T52" fmla="+- 0 3263 2806"/>
                <a:gd name="T53" fmla="*/ T52 w 457"/>
                <a:gd name="T54" fmla="+- 0 7646 7418"/>
                <a:gd name="T55" fmla="*/ 7646 h 578"/>
                <a:gd name="T56" fmla="+- 0 3251 2806"/>
                <a:gd name="T57" fmla="*/ T56 w 457"/>
                <a:gd name="T58" fmla="+- 0 7574 7418"/>
                <a:gd name="T59" fmla="*/ 7574 h 578"/>
                <a:gd name="T60" fmla="+- 0 3219 2806"/>
                <a:gd name="T61" fmla="*/ T60 w 457"/>
                <a:gd name="T62" fmla="+- 0 7511 7418"/>
                <a:gd name="T63" fmla="*/ 7511 h 578"/>
                <a:gd name="T64" fmla="+- 0 3169 2806"/>
                <a:gd name="T65" fmla="*/ T64 w 457"/>
                <a:gd name="T66" fmla="+- 0 7462 7418"/>
                <a:gd name="T67" fmla="*/ 7462 h 578"/>
                <a:gd name="T68" fmla="+- 0 3107 2806"/>
                <a:gd name="T69" fmla="*/ T68 w 457"/>
                <a:gd name="T70" fmla="+- 0 7429 7418"/>
                <a:gd name="T71" fmla="*/ 7429 h 578"/>
                <a:gd name="T72" fmla="+- 0 3035 2806"/>
                <a:gd name="T73" fmla="*/ T72 w 457"/>
                <a:gd name="T74" fmla="+- 0 7418 7418"/>
                <a:gd name="T75" fmla="*/ 7418 h 5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57" h="578">
                  <a:moveTo>
                    <a:pt x="229" y="0"/>
                  </a:moveTo>
                  <a:lnTo>
                    <a:pt x="156" y="11"/>
                  </a:lnTo>
                  <a:lnTo>
                    <a:pt x="94" y="44"/>
                  </a:lnTo>
                  <a:lnTo>
                    <a:pt x="44" y="93"/>
                  </a:lnTo>
                  <a:lnTo>
                    <a:pt x="12" y="156"/>
                  </a:lnTo>
                  <a:lnTo>
                    <a:pt x="0" y="228"/>
                  </a:lnTo>
                  <a:lnTo>
                    <a:pt x="4" y="305"/>
                  </a:lnTo>
                  <a:lnTo>
                    <a:pt x="29" y="367"/>
                  </a:lnTo>
                  <a:lnTo>
                    <a:pt x="97" y="447"/>
                  </a:lnTo>
                  <a:lnTo>
                    <a:pt x="229" y="578"/>
                  </a:lnTo>
                  <a:lnTo>
                    <a:pt x="264" y="541"/>
                  </a:lnTo>
                  <a:lnTo>
                    <a:pt x="343" y="450"/>
                  </a:lnTo>
                  <a:lnTo>
                    <a:pt x="421" y="336"/>
                  </a:lnTo>
                  <a:lnTo>
                    <a:pt x="457" y="228"/>
                  </a:lnTo>
                  <a:lnTo>
                    <a:pt x="445" y="156"/>
                  </a:lnTo>
                  <a:lnTo>
                    <a:pt x="413" y="93"/>
                  </a:lnTo>
                  <a:lnTo>
                    <a:pt x="363" y="44"/>
                  </a:lnTo>
                  <a:lnTo>
                    <a:pt x="301" y="1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86A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51" name="Freeform 737"/>
            <p:cNvSpPr>
              <a:spLocks/>
            </p:cNvSpPr>
            <p:nvPr/>
          </p:nvSpPr>
          <p:spPr bwMode="auto">
            <a:xfrm>
              <a:off x="2806" y="7418"/>
              <a:ext cx="457" cy="578"/>
            </a:xfrm>
            <a:custGeom>
              <a:avLst/>
              <a:gdLst>
                <a:gd name="T0" fmla="+- 0 3263 2806"/>
                <a:gd name="T1" fmla="*/ T0 w 457"/>
                <a:gd name="T2" fmla="+- 0 7646 7418"/>
                <a:gd name="T3" fmla="*/ 7646 h 578"/>
                <a:gd name="T4" fmla="+- 0 3227 2806"/>
                <a:gd name="T5" fmla="*/ T4 w 457"/>
                <a:gd name="T6" fmla="+- 0 7754 7418"/>
                <a:gd name="T7" fmla="*/ 7754 h 578"/>
                <a:gd name="T8" fmla="+- 0 3149 2806"/>
                <a:gd name="T9" fmla="*/ T8 w 457"/>
                <a:gd name="T10" fmla="+- 0 7868 7418"/>
                <a:gd name="T11" fmla="*/ 7868 h 578"/>
                <a:gd name="T12" fmla="+- 0 3070 2806"/>
                <a:gd name="T13" fmla="*/ T12 w 457"/>
                <a:gd name="T14" fmla="+- 0 7959 7418"/>
                <a:gd name="T15" fmla="*/ 7959 h 578"/>
                <a:gd name="T16" fmla="+- 0 3035 2806"/>
                <a:gd name="T17" fmla="*/ T16 w 457"/>
                <a:gd name="T18" fmla="+- 0 7996 7418"/>
                <a:gd name="T19" fmla="*/ 7996 h 578"/>
                <a:gd name="T20" fmla="+- 0 2903 2806"/>
                <a:gd name="T21" fmla="*/ T20 w 457"/>
                <a:gd name="T22" fmla="+- 0 7865 7418"/>
                <a:gd name="T23" fmla="*/ 7865 h 578"/>
                <a:gd name="T24" fmla="+- 0 2835 2806"/>
                <a:gd name="T25" fmla="*/ T24 w 457"/>
                <a:gd name="T26" fmla="+- 0 7785 7418"/>
                <a:gd name="T27" fmla="*/ 7785 h 578"/>
                <a:gd name="T28" fmla="+- 0 2810 2806"/>
                <a:gd name="T29" fmla="*/ T28 w 457"/>
                <a:gd name="T30" fmla="+- 0 7723 7418"/>
                <a:gd name="T31" fmla="*/ 7723 h 578"/>
                <a:gd name="T32" fmla="+- 0 2806 2806"/>
                <a:gd name="T33" fmla="*/ T32 w 457"/>
                <a:gd name="T34" fmla="+- 0 7646 7418"/>
                <a:gd name="T35" fmla="*/ 7646 h 578"/>
                <a:gd name="T36" fmla="+- 0 2818 2806"/>
                <a:gd name="T37" fmla="*/ T36 w 457"/>
                <a:gd name="T38" fmla="+- 0 7574 7418"/>
                <a:gd name="T39" fmla="*/ 7574 h 578"/>
                <a:gd name="T40" fmla="+- 0 2850 2806"/>
                <a:gd name="T41" fmla="*/ T40 w 457"/>
                <a:gd name="T42" fmla="+- 0 7511 7418"/>
                <a:gd name="T43" fmla="*/ 7511 h 578"/>
                <a:gd name="T44" fmla="+- 0 2900 2806"/>
                <a:gd name="T45" fmla="*/ T44 w 457"/>
                <a:gd name="T46" fmla="+- 0 7462 7418"/>
                <a:gd name="T47" fmla="*/ 7462 h 578"/>
                <a:gd name="T48" fmla="+- 0 2962 2806"/>
                <a:gd name="T49" fmla="*/ T48 w 457"/>
                <a:gd name="T50" fmla="+- 0 7429 7418"/>
                <a:gd name="T51" fmla="*/ 7429 h 578"/>
                <a:gd name="T52" fmla="+- 0 3035 2806"/>
                <a:gd name="T53" fmla="*/ T52 w 457"/>
                <a:gd name="T54" fmla="+- 0 7418 7418"/>
                <a:gd name="T55" fmla="*/ 7418 h 578"/>
                <a:gd name="T56" fmla="+- 0 3107 2806"/>
                <a:gd name="T57" fmla="*/ T56 w 457"/>
                <a:gd name="T58" fmla="+- 0 7429 7418"/>
                <a:gd name="T59" fmla="*/ 7429 h 578"/>
                <a:gd name="T60" fmla="+- 0 3169 2806"/>
                <a:gd name="T61" fmla="*/ T60 w 457"/>
                <a:gd name="T62" fmla="+- 0 7462 7418"/>
                <a:gd name="T63" fmla="*/ 7462 h 578"/>
                <a:gd name="T64" fmla="+- 0 3219 2806"/>
                <a:gd name="T65" fmla="*/ T64 w 457"/>
                <a:gd name="T66" fmla="+- 0 7511 7418"/>
                <a:gd name="T67" fmla="*/ 7511 h 578"/>
                <a:gd name="T68" fmla="+- 0 3251 2806"/>
                <a:gd name="T69" fmla="*/ T68 w 457"/>
                <a:gd name="T70" fmla="+- 0 7574 7418"/>
                <a:gd name="T71" fmla="*/ 7574 h 578"/>
                <a:gd name="T72" fmla="+- 0 3263 2806"/>
                <a:gd name="T73" fmla="*/ T72 w 457"/>
                <a:gd name="T74" fmla="+- 0 7646 7418"/>
                <a:gd name="T75" fmla="*/ 7646 h 5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57" h="578">
                  <a:moveTo>
                    <a:pt x="457" y="228"/>
                  </a:moveTo>
                  <a:lnTo>
                    <a:pt x="421" y="336"/>
                  </a:lnTo>
                  <a:lnTo>
                    <a:pt x="343" y="450"/>
                  </a:lnTo>
                  <a:lnTo>
                    <a:pt x="264" y="541"/>
                  </a:lnTo>
                  <a:lnTo>
                    <a:pt x="229" y="578"/>
                  </a:lnTo>
                  <a:lnTo>
                    <a:pt x="97" y="447"/>
                  </a:lnTo>
                  <a:lnTo>
                    <a:pt x="29" y="367"/>
                  </a:lnTo>
                  <a:lnTo>
                    <a:pt x="4" y="305"/>
                  </a:lnTo>
                  <a:lnTo>
                    <a:pt x="0" y="228"/>
                  </a:lnTo>
                  <a:lnTo>
                    <a:pt x="12" y="156"/>
                  </a:lnTo>
                  <a:lnTo>
                    <a:pt x="44" y="93"/>
                  </a:lnTo>
                  <a:lnTo>
                    <a:pt x="94" y="44"/>
                  </a:lnTo>
                  <a:lnTo>
                    <a:pt x="156" y="11"/>
                  </a:lnTo>
                  <a:lnTo>
                    <a:pt x="229" y="0"/>
                  </a:lnTo>
                  <a:lnTo>
                    <a:pt x="301" y="11"/>
                  </a:lnTo>
                  <a:lnTo>
                    <a:pt x="363" y="44"/>
                  </a:lnTo>
                  <a:lnTo>
                    <a:pt x="413" y="93"/>
                  </a:lnTo>
                  <a:lnTo>
                    <a:pt x="445" y="156"/>
                  </a:lnTo>
                  <a:lnTo>
                    <a:pt x="457" y="228"/>
                  </a:lnTo>
                  <a:close/>
                </a:path>
              </a:pathLst>
            </a:custGeom>
            <a:noFill/>
            <a:ln w="1173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52" name="Freeform 736"/>
            <p:cNvSpPr>
              <a:spLocks/>
            </p:cNvSpPr>
            <p:nvPr/>
          </p:nvSpPr>
          <p:spPr bwMode="auto">
            <a:xfrm>
              <a:off x="8011" y="6900"/>
              <a:ext cx="457" cy="578"/>
            </a:xfrm>
            <a:custGeom>
              <a:avLst/>
              <a:gdLst>
                <a:gd name="T0" fmla="+- 0 8239 8011"/>
                <a:gd name="T1" fmla="*/ T0 w 457"/>
                <a:gd name="T2" fmla="+- 0 6900 6900"/>
                <a:gd name="T3" fmla="*/ 6900 h 578"/>
                <a:gd name="T4" fmla="+- 0 8167 8011"/>
                <a:gd name="T5" fmla="*/ T4 w 457"/>
                <a:gd name="T6" fmla="+- 0 6912 6900"/>
                <a:gd name="T7" fmla="*/ 6912 h 578"/>
                <a:gd name="T8" fmla="+- 0 8104 8011"/>
                <a:gd name="T9" fmla="*/ T8 w 457"/>
                <a:gd name="T10" fmla="+- 0 6944 6900"/>
                <a:gd name="T11" fmla="*/ 6944 h 578"/>
                <a:gd name="T12" fmla="+- 0 8055 8011"/>
                <a:gd name="T13" fmla="*/ T12 w 457"/>
                <a:gd name="T14" fmla="+- 0 6994 6900"/>
                <a:gd name="T15" fmla="*/ 6994 h 578"/>
                <a:gd name="T16" fmla="+- 0 8022 8011"/>
                <a:gd name="T17" fmla="*/ T16 w 457"/>
                <a:gd name="T18" fmla="+- 0 7057 6900"/>
                <a:gd name="T19" fmla="*/ 7057 h 578"/>
                <a:gd name="T20" fmla="+- 0 8011 8011"/>
                <a:gd name="T21" fmla="*/ T20 w 457"/>
                <a:gd name="T22" fmla="+- 0 7129 6900"/>
                <a:gd name="T23" fmla="*/ 7129 h 578"/>
                <a:gd name="T24" fmla="+- 0 8028 8011"/>
                <a:gd name="T25" fmla="*/ T24 w 457"/>
                <a:gd name="T26" fmla="+- 0 7198 6900"/>
                <a:gd name="T27" fmla="*/ 7198 h 578"/>
                <a:gd name="T28" fmla="+- 0 8070 8011"/>
                <a:gd name="T29" fmla="*/ T28 w 457"/>
                <a:gd name="T30" fmla="+- 0 7275 6900"/>
                <a:gd name="T31" fmla="*/ 7275 h 578"/>
                <a:gd name="T32" fmla="+- 0 8125 8011"/>
                <a:gd name="T33" fmla="*/ T32 w 457"/>
                <a:gd name="T34" fmla="+- 0 7351 6900"/>
                <a:gd name="T35" fmla="*/ 7351 h 578"/>
                <a:gd name="T36" fmla="+- 0 8180 8011"/>
                <a:gd name="T37" fmla="*/ T36 w 457"/>
                <a:gd name="T38" fmla="+- 0 7416 6900"/>
                <a:gd name="T39" fmla="*/ 7416 h 578"/>
                <a:gd name="T40" fmla="+- 0 8222 8011"/>
                <a:gd name="T41" fmla="*/ T40 w 457"/>
                <a:gd name="T42" fmla="+- 0 7461 6900"/>
                <a:gd name="T43" fmla="*/ 7461 h 578"/>
                <a:gd name="T44" fmla="+- 0 8239 8011"/>
                <a:gd name="T45" fmla="*/ T44 w 457"/>
                <a:gd name="T46" fmla="+- 0 7478 6900"/>
                <a:gd name="T47" fmla="*/ 7478 h 578"/>
                <a:gd name="T48" fmla="+- 0 8275 8011"/>
                <a:gd name="T49" fmla="*/ T48 w 457"/>
                <a:gd name="T50" fmla="+- 0 7441 6900"/>
                <a:gd name="T51" fmla="*/ 7441 h 578"/>
                <a:gd name="T52" fmla="+- 0 8353 8011"/>
                <a:gd name="T53" fmla="*/ T52 w 457"/>
                <a:gd name="T54" fmla="+- 0 7351 6900"/>
                <a:gd name="T55" fmla="*/ 7351 h 578"/>
                <a:gd name="T56" fmla="+- 0 8432 8011"/>
                <a:gd name="T57" fmla="*/ T56 w 457"/>
                <a:gd name="T58" fmla="+- 0 7237 6900"/>
                <a:gd name="T59" fmla="*/ 7237 h 578"/>
                <a:gd name="T60" fmla="+- 0 8467 8011"/>
                <a:gd name="T61" fmla="*/ T60 w 457"/>
                <a:gd name="T62" fmla="+- 0 7129 6900"/>
                <a:gd name="T63" fmla="*/ 7129 h 578"/>
                <a:gd name="T64" fmla="+- 0 8456 8011"/>
                <a:gd name="T65" fmla="*/ T64 w 457"/>
                <a:gd name="T66" fmla="+- 0 7057 6900"/>
                <a:gd name="T67" fmla="*/ 7057 h 578"/>
                <a:gd name="T68" fmla="+- 0 8423 8011"/>
                <a:gd name="T69" fmla="*/ T68 w 457"/>
                <a:gd name="T70" fmla="+- 0 6994 6900"/>
                <a:gd name="T71" fmla="*/ 6994 h 578"/>
                <a:gd name="T72" fmla="+- 0 8374 8011"/>
                <a:gd name="T73" fmla="*/ T72 w 457"/>
                <a:gd name="T74" fmla="+- 0 6944 6900"/>
                <a:gd name="T75" fmla="*/ 6944 h 578"/>
                <a:gd name="T76" fmla="+- 0 8311 8011"/>
                <a:gd name="T77" fmla="*/ T76 w 457"/>
                <a:gd name="T78" fmla="+- 0 6912 6900"/>
                <a:gd name="T79" fmla="*/ 6912 h 578"/>
                <a:gd name="T80" fmla="+- 0 8239 8011"/>
                <a:gd name="T81" fmla="*/ T80 w 457"/>
                <a:gd name="T82" fmla="+- 0 6900 6900"/>
                <a:gd name="T83" fmla="*/ 6900 h 5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57" h="578">
                  <a:moveTo>
                    <a:pt x="228" y="0"/>
                  </a:moveTo>
                  <a:lnTo>
                    <a:pt x="156" y="12"/>
                  </a:lnTo>
                  <a:lnTo>
                    <a:pt x="93" y="44"/>
                  </a:lnTo>
                  <a:lnTo>
                    <a:pt x="44" y="94"/>
                  </a:lnTo>
                  <a:lnTo>
                    <a:pt x="11" y="157"/>
                  </a:lnTo>
                  <a:lnTo>
                    <a:pt x="0" y="229"/>
                  </a:lnTo>
                  <a:lnTo>
                    <a:pt x="17" y="298"/>
                  </a:lnTo>
                  <a:lnTo>
                    <a:pt x="59" y="375"/>
                  </a:lnTo>
                  <a:lnTo>
                    <a:pt x="114" y="451"/>
                  </a:lnTo>
                  <a:lnTo>
                    <a:pt x="169" y="516"/>
                  </a:lnTo>
                  <a:lnTo>
                    <a:pt x="211" y="561"/>
                  </a:lnTo>
                  <a:lnTo>
                    <a:pt x="228" y="578"/>
                  </a:lnTo>
                  <a:lnTo>
                    <a:pt x="264" y="541"/>
                  </a:lnTo>
                  <a:lnTo>
                    <a:pt x="342" y="451"/>
                  </a:lnTo>
                  <a:lnTo>
                    <a:pt x="421" y="337"/>
                  </a:lnTo>
                  <a:lnTo>
                    <a:pt x="456" y="229"/>
                  </a:lnTo>
                  <a:lnTo>
                    <a:pt x="445" y="157"/>
                  </a:lnTo>
                  <a:lnTo>
                    <a:pt x="412" y="94"/>
                  </a:lnTo>
                  <a:lnTo>
                    <a:pt x="363" y="44"/>
                  </a:lnTo>
                  <a:lnTo>
                    <a:pt x="300" y="12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86A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53" name="Freeform 735"/>
            <p:cNvSpPr>
              <a:spLocks/>
            </p:cNvSpPr>
            <p:nvPr/>
          </p:nvSpPr>
          <p:spPr bwMode="auto">
            <a:xfrm>
              <a:off x="8011" y="6900"/>
              <a:ext cx="457" cy="578"/>
            </a:xfrm>
            <a:custGeom>
              <a:avLst/>
              <a:gdLst>
                <a:gd name="T0" fmla="+- 0 8467 8011"/>
                <a:gd name="T1" fmla="*/ T0 w 457"/>
                <a:gd name="T2" fmla="+- 0 7129 6900"/>
                <a:gd name="T3" fmla="*/ 7129 h 578"/>
                <a:gd name="T4" fmla="+- 0 8432 8011"/>
                <a:gd name="T5" fmla="*/ T4 w 457"/>
                <a:gd name="T6" fmla="+- 0 7237 6900"/>
                <a:gd name="T7" fmla="*/ 7237 h 578"/>
                <a:gd name="T8" fmla="+- 0 8353 8011"/>
                <a:gd name="T9" fmla="*/ T8 w 457"/>
                <a:gd name="T10" fmla="+- 0 7351 6900"/>
                <a:gd name="T11" fmla="*/ 7351 h 578"/>
                <a:gd name="T12" fmla="+- 0 8275 8011"/>
                <a:gd name="T13" fmla="*/ T12 w 457"/>
                <a:gd name="T14" fmla="+- 0 7441 6900"/>
                <a:gd name="T15" fmla="*/ 7441 h 578"/>
                <a:gd name="T16" fmla="+- 0 8239 8011"/>
                <a:gd name="T17" fmla="*/ T16 w 457"/>
                <a:gd name="T18" fmla="+- 0 7478 6900"/>
                <a:gd name="T19" fmla="*/ 7478 h 578"/>
                <a:gd name="T20" fmla="+- 0 8222 8011"/>
                <a:gd name="T21" fmla="*/ T20 w 457"/>
                <a:gd name="T22" fmla="+- 0 7461 6900"/>
                <a:gd name="T23" fmla="*/ 7461 h 578"/>
                <a:gd name="T24" fmla="+- 0 8180 8011"/>
                <a:gd name="T25" fmla="*/ T24 w 457"/>
                <a:gd name="T26" fmla="+- 0 7416 6900"/>
                <a:gd name="T27" fmla="*/ 7416 h 578"/>
                <a:gd name="T28" fmla="+- 0 8125 8011"/>
                <a:gd name="T29" fmla="*/ T28 w 457"/>
                <a:gd name="T30" fmla="+- 0 7351 6900"/>
                <a:gd name="T31" fmla="*/ 7351 h 578"/>
                <a:gd name="T32" fmla="+- 0 8070 8011"/>
                <a:gd name="T33" fmla="*/ T32 w 457"/>
                <a:gd name="T34" fmla="+- 0 7275 6900"/>
                <a:gd name="T35" fmla="*/ 7275 h 578"/>
                <a:gd name="T36" fmla="+- 0 8028 8011"/>
                <a:gd name="T37" fmla="*/ T36 w 457"/>
                <a:gd name="T38" fmla="+- 0 7198 6900"/>
                <a:gd name="T39" fmla="*/ 7198 h 578"/>
                <a:gd name="T40" fmla="+- 0 8011 8011"/>
                <a:gd name="T41" fmla="*/ T40 w 457"/>
                <a:gd name="T42" fmla="+- 0 7129 6900"/>
                <a:gd name="T43" fmla="*/ 7129 h 578"/>
                <a:gd name="T44" fmla="+- 0 8022 8011"/>
                <a:gd name="T45" fmla="*/ T44 w 457"/>
                <a:gd name="T46" fmla="+- 0 7057 6900"/>
                <a:gd name="T47" fmla="*/ 7057 h 578"/>
                <a:gd name="T48" fmla="+- 0 8055 8011"/>
                <a:gd name="T49" fmla="*/ T48 w 457"/>
                <a:gd name="T50" fmla="+- 0 6994 6900"/>
                <a:gd name="T51" fmla="*/ 6994 h 578"/>
                <a:gd name="T52" fmla="+- 0 8104 8011"/>
                <a:gd name="T53" fmla="*/ T52 w 457"/>
                <a:gd name="T54" fmla="+- 0 6944 6900"/>
                <a:gd name="T55" fmla="*/ 6944 h 578"/>
                <a:gd name="T56" fmla="+- 0 8167 8011"/>
                <a:gd name="T57" fmla="*/ T56 w 457"/>
                <a:gd name="T58" fmla="+- 0 6912 6900"/>
                <a:gd name="T59" fmla="*/ 6912 h 578"/>
                <a:gd name="T60" fmla="+- 0 8239 8011"/>
                <a:gd name="T61" fmla="*/ T60 w 457"/>
                <a:gd name="T62" fmla="+- 0 6900 6900"/>
                <a:gd name="T63" fmla="*/ 6900 h 578"/>
                <a:gd name="T64" fmla="+- 0 8311 8011"/>
                <a:gd name="T65" fmla="*/ T64 w 457"/>
                <a:gd name="T66" fmla="+- 0 6912 6900"/>
                <a:gd name="T67" fmla="*/ 6912 h 578"/>
                <a:gd name="T68" fmla="+- 0 8374 8011"/>
                <a:gd name="T69" fmla="*/ T68 w 457"/>
                <a:gd name="T70" fmla="+- 0 6944 6900"/>
                <a:gd name="T71" fmla="*/ 6944 h 578"/>
                <a:gd name="T72" fmla="+- 0 8423 8011"/>
                <a:gd name="T73" fmla="*/ T72 w 457"/>
                <a:gd name="T74" fmla="+- 0 6994 6900"/>
                <a:gd name="T75" fmla="*/ 6994 h 578"/>
                <a:gd name="T76" fmla="+- 0 8456 8011"/>
                <a:gd name="T77" fmla="*/ T76 w 457"/>
                <a:gd name="T78" fmla="+- 0 7057 6900"/>
                <a:gd name="T79" fmla="*/ 7057 h 578"/>
                <a:gd name="T80" fmla="+- 0 8467 8011"/>
                <a:gd name="T81" fmla="*/ T80 w 457"/>
                <a:gd name="T82" fmla="+- 0 7129 6900"/>
                <a:gd name="T83" fmla="*/ 7129 h 5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57" h="578">
                  <a:moveTo>
                    <a:pt x="456" y="229"/>
                  </a:moveTo>
                  <a:lnTo>
                    <a:pt x="421" y="337"/>
                  </a:lnTo>
                  <a:lnTo>
                    <a:pt x="342" y="451"/>
                  </a:lnTo>
                  <a:lnTo>
                    <a:pt x="264" y="541"/>
                  </a:lnTo>
                  <a:lnTo>
                    <a:pt x="228" y="578"/>
                  </a:lnTo>
                  <a:lnTo>
                    <a:pt x="211" y="561"/>
                  </a:lnTo>
                  <a:lnTo>
                    <a:pt x="169" y="516"/>
                  </a:lnTo>
                  <a:lnTo>
                    <a:pt x="114" y="451"/>
                  </a:lnTo>
                  <a:lnTo>
                    <a:pt x="59" y="375"/>
                  </a:lnTo>
                  <a:lnTo>
                    <a:pt x="17" y="298"/>
                  </a:lnTo>
                  <a:lnTo>
                    <a:pt x="0" y="229"/>
                  </a:lnTo>
                  <a:lnTo>
                    <a:pt x="11" y="157"/>
                  </a:lnTo>
                  <a:lnTo>
                    <a:pt x="44" y="94"/>
                  </a:lnTo>
                  <a:lnTo>
                    <a:pt x="93" y="44"/>
                  </a:lnTo>
                  <a:lnTo>
                    <a:pt x="156" y="12"/>
                  </a:lnTo>
                  <a:lnTo>
                    <a:pt x="228" y="0"/>
                  </a:lnTo>
                  <a:lnTo>
                    <a:pt x="300" y="12"/>
                  </a:lnTo>
                  <a:lnTo>
                    <a:pt x="363" y="44"/>
                  </a:lnTo>
                  <a:lnTo>
                    <a:pt x="412" y="94"/>
                  </a:lnTo>
                  <a:lnTo>
                    <a:pt x="445" y="157"/>
                  </a:lnTo>
                  <a:lnTo>
                    <a:pt x="456" y="229"/>
                  </a:lnTo>
                  <a:close/>
                </a:path>
              </a:pathLst>
            </a:custGeom>
            <a:noFill/>
            <a:ln w="1173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54" name="Freeform 734"/>
            <p:cNvSpPr>
              <a:spLocks/>
            </p:cNvSpPr>
            <p:nvPr/>
          </p:nvSpPr>
          <p:spPr bwMode="auto">
            <a:xfrm>
              <a:off x="8067" y="6900"/>
              <a:ext cx="457" cy="578"/>
            </a:xfrm>
            <a:custGeom>
              <a:avLst/>
              <a:gdLst>
                <a:gd name="T0" fmla="+- 0 8296 8067"/>
                <a:gd name="T1" fmla="*/ T0 w 457"/>
                <a:gd name="T2" fmla="+- 0 6900 6900"/>
                <a:gd name="T3" fmla="*/ 6900 h 578"/>
                <a:gd name="T4" fmla="+- 0 8223 8067"/>
                <a:gd name="T5" fmla="*/ T4 w 457"/>
                <a:gd name="T6" fmla="+- 0 6912 6900"/>
                <a:gd name="T7" fmla="*/ 6912 h 578"/>
                <a:gd name="T8" fmla="+- 0 8161 8067"/>
                <a:gd name="T9" fmla="*/ T8 w 457"/>
                <a:gd name="T10" fmla="+- 0 6944 6900"/>
                <a:gd name="T11" fmla="*/ 6944 h 578"/>
                <a:gd name="T12" fmla="+- 0 8111 8067"/>
                <a:gd name="T13" fmla="*/ T12 w 457"/>
                <a:gd name="T14" fmla="+- 0 6994 6900"/>
                <a:gd name="T15" fmla="*/ 6994 h 578"/>
                <a:gd name="T16" fmla="+- 0 8079 8067"/>
                <a:gd name="T17" fmla="*/ T16 w 457"/>
                <a:gd name="T18" fmla="+- 0 7057 6900"/>
                <a:gd name="T19" fmla="*/ 7057 h 578"/>
                <a:gd name="T20" fmla="+- 0 8067 8067"/>
                <a:gd name="T21" fmla="*/ T20 w 457"/>
                <a:gd name="T22" fmla="+- 0 7129 6900"/>
                <a:gd name="T23" fmla="*/ 7129 h 578"/>
                <a:gd name="T24" fmla="+- 0 8071 8067"/>
                <a:gd name="T25" fmla="*/ T24 w 457"/>
                <a:gd name="T26" fmla="+- 0 7205 6900"/>
                <a:gd name="T27" fmla="*/ 7205 h 578"/>
                <a:gd name="T28" fmla="+- 0 8096 8067"/>
                <a:gd name="T29" fmla="*/ T28 w 457"/>
                <a:gd name="T30" fmla="+- 0 7267 6900"/>
                <a:gd name="T31" fmla="*/ 7267 h 578"/>
                <a:gd name="T32" fmla="+- 0 8164 8067"/>
                <a:gd name="T33" fmla="*/ T32 w 457"/>
                <a:gd name="T34" fmla="+- 0 7347 6900"/>
                <a:gd name="T35" fmla="*/ 7347 h 578"/>
                <a:gd name="T36" fmla="+- 0 8296 8067"/>
                <a:gd name="T37" fmla="*/ T36 w 457"/>
                <a:gd name="T38" fmla="+- 0 7478 6900"/>
                <a:gd name="T39" fmla="*/ 7478 h 578"/>
                <a:gd name="T40" fmla="+- 0 8331 8067"/>
                <a:gd name="T41" fmla="*/ T40 w 457"/>
                <a:gd name="T42" fmla="+- 0 7441 6900"/>
                <a:gd name="T43" fmla="*/ 7441 h 578"/>
                <a:gd name="T44" fmla="+- 0 8410 8067"/>
                <a:gd name="T45" fmla="*/ T44 w 457"/>
                <a:gd name="T46" fmla="+- 0 7351 6900"/>
                <a:gd name="T47" fmla="*/ 7351 h 578"/>
                <a:gd name="T48" fmla="+- 0 8488 8067"/>
                <a:gd name="T49" fmla="*/ T48 w 457"/>
                <a:gd name="T50" fmla="+- 0 7237 6900"/>
                <a:gd name="T51" fmla="*/ 7237 h 578"/>
                <a:gd name="T52" fmla="+- 0 8524 8067"/>
                <a:gd name="T53" fmla="*/ T52 w 457"/>
                <a:gd name="T54" fmla="+- 0 7129 6900"/>
                <a:gd name="T55" fmla="*/ 7129 h 578"/>
                <a:gd name="T56" fmla="+- 0 8512 8067"/>
                <a:gd name="T57" fmla="*/ T56 w 457"/>
                <a:gd name="T58" fmla="+- 0 7057 6900"/>
                <a:gd name="T59" fmla="*/ 7057 h 578"/>
                <a:gd name="T60" fmla="+- 0 8480 8067"/>
                <a:gd name="T61" fmla="*/ T60 w 457"/>
                <a:gd name="T62" fmla="+- 0 6994 6900"/>
                <a:gd name="T63" fmla="*/ 6994 h 578"/>
                <a:gd name="T64" fmla="+- 0 8431 8067"/>
                <a:gd name="T65" fmla="*/ T64 w 457"/>
                <a:gd name="T66" fmla="+- 0 6944 6900"/>
                <a:gd name="T67" fmla="*/ 6944 h 578"/>
                <a:gd name="T68" fmla="+- 0 8368 8067"/>
                <a:gd name="T69" fmla="*/ T68 w 457"/>
                <a:gd name="T70" fmla="+- 0 6912 6900"/>
                <a:gd name="T71" fmla="*/ 6912 h 578"/>
                <a:gd name="T72" fmla="+- 0 8296 8067"/>
                <a:gd name="T73" fmla="*/ T72 w 457"/>
                <a:gd name="T74" fmla="+- 0 6900 6900"/>
                <a:gd name="T75" fmla="*/ 6900 h 5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57" h="578">
                  <a:moveTo>
                    <a:pt x="229" y="0"/>
                  </a:moveTo>
                  <a:lnTo>
                    <a:pt x="156" y="12"/>
                  </a:lnTo>
                  <a:lnTo>
                    <a:pt x="94" y="44"/>
                  </a:lnTo>
                  <a:lnTo>
                    <a:pt x="44" y="94"/>
                  </a:lnTo>
                  <a:lnTo>
                    <a:pt x="12" y="157"/>
                  </a:lnTo>
                  <a:lnTo>
                    <a:pt x="0" y="229"/>
                  </a:lnTo>
                  <a:lnTo>
                    <a:pt x="4" y="305"/>
                  </a:lnTo>
                  <a:lnTo>
                    <a:pt x="29" y="367"/>
                  </a:lnTo>
                  <a:lnTo>
                    <a:pt x="97" y="447"/>
                  </a:lnTo>
                  <a:lnTo>
                    <a:pt x="229" y="578"/>
                  </a:lnTo>
                  <a:lnTo>
                    <a:pt x="264" y="541"/>
                  </a:lnTo>
                  <a:lnTo>
                    <a:pt x="343" y="451"/>
                  </a:lnTo>
                  <a:lnTo>
                    <a:pt x="421" y="337"/>
                  </a:lnTo>
                  <a:lnTo>
                    <a:pt x="457" y="229"/>
                  </a:lnTo>
                  <a:lnTo>
                    <a:pt x="445" y="157"/>
                  </a:lnTo>
                  <a:lnTo>
                    <a:pt x="413" y="94"/>
                  </a:lnTo>
                  <a:lnTo>
                    <a:pt x="364" y="44"/>
                  </a:lnTo>
                  <a:lnTo>
                    <a:pt x="301" y="12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86A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55" name="Freeform 733"/>
            <p:cNvSpPr>
              <a:spLocks/>
            </p:cNvSpPr>
            <p:nvPr/>
          </p:nvSpPr>
          <p:spPr bwMode="auto">
            <a:xfrm>
              <a:off x="8067" y="6900"/>
              <a:ext cx="457" cy="578"/>
            </a:xfrm>
            <a:custGeom>
              <a:avLst/>
              <a:gdLst>
                <a:gd name="T0" fmla="+- 0 8524 8067"/>
                <a:gd name="T1" fmla="*/ T0 w 457"/>
                <a:gd name="T2" fmla="+- 0 7129 6900"/>
                <a:gd name="T3" fmla="*/ 7129 h 578"/>
                <a:gd name="T4" fmla="+- 0 8488 8067"/>
                <a:gd name="T5" fmla="*/ T4 w 457"/>
                <a:gd name="T6" fmla="+- 0 7237 6900"/>
                <a:gd name="T7" fmla="*/ 7237 h 578"/>
                <a:gd name="T8" fmla="+- 0 8410 8067"/>
                <a:gd name="T9" fmla="*/ T8 w 457"/>
                <a:gd name="T10" fmla="+- 0 7351 6900"/>
                <a:gd name="T11" fmla="*/ 7351 h 578"/>
                <a:gd name="T12" fmla="+- 0 8331 8067"/>
                <a:gd name="T13" fmla="*/ T12 w 457"/>
                <a:gd name="T14" fmla="+- 0 7441 6900"/>
                <a:gd name="T15" fmla="*/ 7441 h 578"/>
                <a:gd name="T16" fmla="+- 0 8296 8067"/>
                <a:gd name="T17" fmla="*/ T16 w 457"/>
                <a:gd name="T18" fmla="+- 0 7478 6900"/>
                <a:gd name="T19" fmla="*/ 7478 h 578"/>
                <a:gd name="T20" fmla="+- 0 8164 8067"/>
                <a:gd name="T21" fmla="*/ T20 w 457"/>
                <a:gd name="T22" fmla="+- 0 7347 6900"/>
                <a:gd name="T23" fmla="*/ 7347 h 578"/>
                <a:gd name="T24" fmla="+- 0 8096 8067"/>
                <a:gd name="T25" fmla="*/ T24 w 457"/>
                <a:gd name="T26" fmla="+- 0 7267 6900"/>
                <a:gd name="T27" fmla="*/ 7267 h 578"/>
                <a:gd name="T28" fmla="+- 0 8071 8067"/>
                <a:gd name="T29" fmla="*/ T28 w 457"/>
                <a:gd name="T30" fmla="+- 0 7205 6900"/>
                <a:gd name="T31" fmla="*/ 7205 h 578"/>
                <a:gd name="T32" fmla="+- 0 8067 8067"/>
                <a:gd name="T33" fmla="*/ T32 w 457"/>
                <a:gd name="T34" fmla="+- 0 7129 6900"/>
                <a:gd name="T35" fmla="*/ 7129 h 578"/>
                <a:gd name="T36" fmla="+- 0 8079 8067"/>
                <a:gd name="T37" fmla="*/ T36 w 457"/>
                <a:gd name="T38" fmla="+- 0 7057 6900"/>
                <a:gd name="T39" fmla="*/ 7057 h 578"/>
                <a:gd name="T40" fmla="+- 0 8111 8067"/>
                <a:gd name="T41" fmla="*/ T40 w 457"/>
                <a:gd name="T42" fmla="+- 0 6994 6900"/>
                <a:gd name="T43" fmla="*/ 6994 h 578"/>
                <a:gd name="T44" fmla="+- 0 8161 8067"/>
                <a:gd name="T45" fmla="*/ T44 w 457"/>
                <a:gd name="T46" fmla="+- 0 6944 6900"/>
                <a:gd name="T47" fmla="*/ 6944 h 578"/>
                <a:gd name="T48" fmla="+- 0 8223 8067"/>
                <a:gd name="T49" fmla="*/ T48 w 457"/>
                <a:gd name="T50" fmla="+- 0 6912 6900"/>
                <a:gd name="T51" fmla="*/ 6912 h 578"/>
                <a:gd name="T52" fmla="+- 0 8296 8067"/>
                <a:gd name="T53" fmla="*/ T52 w 457"/>
                <a:gd name="T54" fmla="+- 0 6900 6900"/>
                <a:gd name="T55" fmla="*/ 6900 h 578"/>
                <a:gd name="T56" fmla="+- 0 8368 8067"/>
                <a:gd name="T57" fmla="*/ T56 w 457"/>
                <a:gd name="T58" fmla="+- 0 6912 6900"/>
                <a:gd name="T59" fmla="*/ 6912 h 578"/>
                <a:gd name="T60" fmla="+- 0 8431 8067"/>
                <a:gd name="T61" fmla="*/ T60 w 457"/>
                <a:gd name="T62" fmla="+- 0 6944 6900"/>
                <a:gd name="T63" fmla="*/ 6944 h 578"/>
                <a:gd name="T64" fmla="+- 0 8480 8067"/>
                <a:gd name="T65" fmla="*/ T64 w 457"/>
                <a:gd name="T66" fmla="+- 0 6994 6900"/>
                <a:gd name="T67" fmla="*/ 6994 h 578"/>
                <a:gd name="T68" fmla="+- 0 8512 8067"/>
                <a:gd name="T69" fmla="*/ T68 w 457"/>
                <a:gd name="T70" fmla="+- 0 7057 6900"/>
                <a:gd name="T71" fmla="*/ 7057 h 578"/>
                <a:gd name="T72" fmla="+- 0 8524 8067"/>
                <a:gd name="T73" fmla="*/ T72 w 457"/>
                <a:gd name="T74" fmla="+- 0 7129 6900"/>
                <a:gd name="T75" fmla="*/ 7129 h 5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57" h="578">
                  <a:moveTo>
                    <a:pt x="457" y="229"/>
                  </a:moveTo>
                  <a:lnTo>
                    <a:pt x="421" y="337"/>
                  </a:lnTo>
                  <a:lnTo>
                    <a:pt x="343" y="451"/>
                  </a:lnTo>
                  <a:lnTo>
                    <a:pt x="264" y="541"/>
                  </a:lnTo>
                  <a:lnTo>
                    <a:pt x="229" y="578"/>
                  </a:lnTo>
                  <a:lnTo>
                    <a:pt x="97" y="447"/>
                  </a:lnTo>
                  <a:lnTo>
                    <a:pt x="29" y="367"/>
                  </a:lnTo>
                  <a:lnTo>
                    <a:pt x="4" y="305"/>
                  </a:lnTo>
                  <a:lnTo>
                    <a:pt x="0" y="229"/>
                  </a:lnTo>
                  <a:lnTo>
                    <a:pt x="12" y="157"/>
                  </a:lnTo>
                  <a:lnTo>
                    <a:pt x="44" y="94"/>
                  </a:lnTo>
                  <a:lnTo>
                    <a:pt x="94" y="44"/>
                  </a:lnTo>
                  <a:lnTo>
                    <a:pt x="156" y="12"/>
                  </a:lnTo>
                  <a:lnTo>
                    <a:pt x="229" y="0"/>
                  </a:lnTo>
                  <a:lnTo>
                    <a:pt x="301" y="12"/>
                  </a:lnTo>
                  <a:lnTo>
                    <a:pt x="364" y="44"/>
                  </a:lnTo>
                  <a:lnTo>
                    <a:pt x="413" y="94"/>
                  </a:lnTo>
                  <a:lnTo>
                    <a:pt x="445" y="157"/>
                  </a:lnTo>
                  <a:lnTo>
                    <a:pt x="457" y="229"/>
                  </a:lnTo>
                  <a:close/>
                </a:path>
              </a:pathLst>
            </a:custGeom>
            <a:noFill/>
            <a:ln w="1173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56" name="Freeform 732"/>
            <p:cNvSpPr>
              <a:spLocks/>
            </p:cNvSpPr>
            <p:nvPr/>
          </p:nvSpPr>
          <p:spPr bwMode="auto">
            <a:xfrm>
              <a:off x="9132" y="6786"/>
              <a:ext cx="457" cy="578"/>
            </a:xfrm>
            <a:custGeom>
              <a:avLst/>
              <a:gdLst>
                <a:gd name="T0" fmla="+- 0 9360 9132"/>
                <a:gd name="T1" fmla="*/ T0 w 457"/>
                <a:gd name="T2" fmla="+- 0 6786 6786"/>
                <a:gd name="T3" fmla="*/ 6786 h 578"/>
                <a:gd name="T4" fmla="+- 0 9288 9132"/>
                <a:gd name="T5" fmla="*/ T4 w 457"/>
                <a:gd name="T6" fmla="+- 0 6797 6786"/>
                <a:gd name="T7" fmla="*/ 6797 h 578"/>
                <a:gd name="T8" fmla="+- 0 9226 9132"/>
                <a:gd name="T9" fmla="*/ T8 w 457"/>
                <a:gd name="T10" fmla="+- 0 6830 6786"/>
                <a:gd name="T11" fmla="*/ 6830 h 578"/>
                <a:gd name="T12" fmla="+- 0 9176 9132"/>
                <a:gd name="T13" fmla="*/ T12 w 457"/>
                <a:gd name="T14" fmla="+- 0 6879 6786"/>
                <a:gd name="T15" fmla="*/ 6879 h 578"/>
                <a:gd name="T16" fmla="+- 0 9144 9132"/>
                <a:gd name="T17" fmla="*/ T16 w 457"/>
                <a:gd name="T18" fmla="+- 0 6942 6786"/>
                <a:gd name="T19" fmla="*/ 6942 h 578"/>
                <a:gd name="T20" fmla="+- 0 9132 9132"/>
                <a:gd name="T21" fmla="*/ T20 w 457"/>
                <a:gd name="T22" fmla="+- 0 7014 6786"/>
                <a:gd name="T23" fmla="*/ 7014 h 578"/>
                <a:gd name="T24" fmla="+- 0 9136 9132"/>
                <a:gd name="T25" fmla="*/ T24 w 457"/>
                <a:gd name="T26" fmla="+- 0 7091 6786"/>
                <a:gd name="T27" fmla="*/ 7091 h 578"/>
                <a:gd name="T28" fmla="+- 0 9161 9132"/>
                <a:gd name="T29" fmla="*/ T28 w 457"/>
                <a:gd name="T30" fmla="+- 0 7153 6786"/>
                <a:gd name="T31" fmla="*/ 7153 h 578"/>
                <a:gd name="T32" fmla="+- 0 9228 9132"/>
                <a:gd name="T33" fmla="*/ T32 w 457"/>
                <a:gd name="T34" fmla="+- 0 7233 6786"/>
                <a:gd name="T35" fmla="*/ 7233 h 578"/>
                <a:gd name="T36" fmla="+- 0 9360 9132"/>
                <a:gd name="T37" fmla="*/ T36 w 457"/>
                <a:gd name="T38" fmla="+- 0 7364 6786"/>
                <a:gd name="T39" fmla="*/ 7364 h 578"/>
                <a:gd name="T40" fmla="+- 0 9396 9132"/>
                <a:gd name="T41" fmla="*/ T40 w 457"/>
                <a:gd name="T42" fmla="+- 0 7327 6786"/>
                <a:gd name="T43" fmla="*/ 7327 h 578"/>
                <a:gd name="T44" fmla="+- 0 9475 9132"/>
                <a:gd name="T45" fmla="*/ T44 w 457"/>
                <a:gd name="T46" fmla="+- 0 7236 6786"/>
                <a:gd name="T47" fmla="*/ 7236 h 578"/>
                <a:gd name="T48" fmla="+- 0 9553 9132"/>
                <a:gd name="T49" fmla="*/ T48 w 457"/>
                <a:gd name="T50" fmla="+- 0 7122 6786"/>
                <a:gd name="T51" fmla="*/ 7122 h 578"/>
                <a:gd name="T52" fmla="+- 0 9589 9132"/>
                <a:gd name="T53" fmla="*/ T52 w 457"/>
                <a:gd name="T54" fmla="+- 0 7014 6786"/>
                <a:gd name="T55" fmla="*/ 7014 h 578"/>
                <a:gd name="T56" fmla="+- 0 9577 9132"/>
                <a:gd name="T57" fmla="*/ T56 w 457"/>
                <a:gd name="T58" fmla="+- 0 6942 6786"/>
                <a:gd name="T59" fmla="*/ 6942 h 578"/>
                <a:gd name="T60" fmla="+- 0 9545 9132"/>
                <a:gd name="T61" fmla="*/ T60 w 457"/>
                <a:gd name="T62" fmla="+- 0 6879 6786"/>
                <a:gd name="T63" fmla="*/ 6879 h 578"/>
                <a:gd name="T64" fmla="+- 0 9495 9132"/>
                <a:gd name="T65" fmla="*/ T64 w 457"/>
                <a:gd name="T66" fmla="+- 0 6830 6786"/>
                <a:gd name="T67" fmla="*/ 6830 h 578"/>
                <a:gd name="T68" fmla="+- 0 9433 9132"/>
                <a:gd name="T69" fmla="*/ T68 w 457"/>
                <a:gd name="T70" fmla="+- 0 6797 6786"/>
                <a:gd name="T71" fmla="*/ 6797 h 578"/>
                <a:gd name="T72" fmla="+- 0 9360 9132"/>
                <a:gd name="T73" fmla="*/ T72 w 457"/>
                <a:gd name="T74" fmla="+- 0 6786 6786"/>
                <a:gd name="T75" fmla="*/ 6786 h 5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57" h="578">
                  <a:moveTo>
                    <a:pt x="228" y="0"/>
                  </a:moveTo>
                  <a:lnTo>
                    <a:pt x="156" y="11"/>
                  </a:lnTo>
                  <a:lnTo>
                    <a:pt x="94" y="44"/>
                  </a:lnTo>
                  <a:lnTo>
                    <a:pt x="44" y="93"/>
                  </a:lnTo>
                  <a:lnTo>
                    <a:pt x="12" y="156"/>
                  </a:lnTo>
                  <a:lnTo>
                    <a:pt x="0" y="228"/>
                  </a:lnTo>
                  <a:lnTo>
                    <a:pt x="4" y="305"/>
                  </a:lnTo>
                  <a:lnTo>
                    <a:pt x="29" y="367"/>
                  </a:lnTo>
                  <a:lnTo>
                    <a:pt x="96" y="447"/>
                  </a:lnTo>
                  <a:lnTo>
                    <a:pt x="228" y="578"/>
                  </a:lnTo>
                  <a:lnTo>
                    <a:pt x="264" y="541"/>
                  </a:lnTo>
                  <a:lnTo>
                    <a:pt x="343" y="450"/>
                  </a:lnTo>
                  <a:lnTo>
                    <a:pt x="421" y="336"/>
                  </a:lnTo>
                  <a:lnTo>
                    <a:pt x="457" y="228"/>
                  </a:lnTo>
                  <a:lnTo>
                    <a:pt x="445" y="156"/>
                  </a:lnTo>
                  <a:lnTo>
                    <a:pt x="413" y="93"/>
                  </a:lnTo>
                  <a:lnTo>
                    <a:pt x="363" y="44"/>
                  </a:lnTo>
                  <a:lnTo>
                    <a:pt x="301" y="11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86A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57" name="Freeform 731"/>
            <p:cNvSpPr>
              <a:spLocks/>
            </p:cNvSpPr>
            <p:nvPr/>
          </p:nvSpPr>
          <p:spPr bwMode="auto">
            <a:xfrm>
              <a:off x="9132" y="6786"/>
              <a:ext cx="457" cy="578"/>
            </a:xfrm>
            <a:custGeom>
              <a:avLst/>
              <a:gdLst>
                <a:gd name="T0" fmla="+- 0 9589 9132"/>
                <a:gd name="T1" fmla="*/ T0 w 457"/>
                <a:gd name="T2" fmla="+- 0 7014 6786"/>
                <a:gd name="T3" fmla="*/ 7014 h 578"/>
                <a:gd name="T4" fmla="+- 0 9553 9132"/>
                <a:gd name="T5" fmla="*/ T4 w 457"/>
                <a:gd name="T6" fmla="+- 0 7122 6786"/>
                <a:gd name="T7" fmla="*/ 7122 h 578"/>
                <a:gd name="T8" fmla="+- 0 9475 9132"/>
                <a:gd name="T9" fmla="*/ T8 w 457"/>
                <a:gd name="T10" fmla="+- 0 7236 6786"/>
                <a:gd name="T11" fmla="*/ 7236 h 578"/>
                <a:gd name="T12" fmla="+- 0 9396 9132"/>
                <a:gd name="T13" fmla="*/ T12 w 457"/>
                <a:gd name="T14" fmla="+- 0 7327 6786"/>
                <a:gd name="T15" fmla="*/ 7327 h 578"/>
                <a:gd name="T16" fmla="+- 0 9360 9132"/>
                <a:gd name="T17" fmla="*/ T16 w 457"/>
                <a:gd name="T18" fmla="+- 0 7364 6786"/>
                <a:gd name="T19" fmla="*/ 7364 h 578"/>
                <a:gd name="T20" fmla="+- 0 9228 9132"/>
                <a:gd name="T21" fmla="*/ T20 w 457"/>
                <a:gd name="T22" fmla="+- 0 7233 6786"/>
                <a:gd name="T23" fmla="*/ 7233 h 578"/>
                <a:gd name="T24" fmla="+- 0 9161 9132"/>
                <a:gd name="T25" fmla="*/ T24 w 457"/>
                <a:gd name="T26" fmla="+- 0 7153 6786"/>
                <a:gd name="T27" fmla="*/ 7153 h 578"/>
                <a:gd name="T28" fmla="+- 0 9136 9132"/>
                <a:gd name="T29" fmla="*/ T28 w 457"/>
                <a:gd name="T30" fmla="+- 0 7091 6786"/>
                <a:gd name="T31" fmla="*/ 7091 h 578"/>
                <a:gd name="T32" fmla="+- 0 9132 9132"/>
                <a:gd name="T33" fmla="*/ T32 w 457"/>
                <a:gd name="T34" fmla="+- 0 7014 6786"/>
                <a:gd name="T35" fmla="*/ 7014 h 578"/>
                <a:gd name="T36" fmla="+- 0 9144 9132"/>
                <a:gd name="T37" fmla="*/ T36 w 457"/>
                <a:gd name="T38" fmla="+- 0 6942 6786"/>
                <a:gd name="T39" fmla="*/ 6942 h 578"/>
                <a:gd name="T40" fmla="+- 0 9176 9132"/>
                <a:gd name="T41" fmla="*/ T40 w 457"/>
                <a:gd name="T42" fmla="+- 0 6879 6786"/>
                <a:gd name="T43" fmla="*/ 6879 h 578"/>
                <a:gd name="T44" fmla="+- 0 9226 9132"/>
                <a:gd name="T45" fmla="*/ T44 w 457"/>
                <a:gd name="T46" fmla="+- 0 6830 6786"/>
                <a:gd name="T47" fmla="*/ 6830 h 578"/>
                <a:gd name="T48" fmla="+- 0 9288 9132"/>
                <a:gd name="T49" fmla="*/ T48 w 457"/>
                <a:gd name="T50" fmla="+- 0 6797 6786"/>
                <a:gd name="T51" fmla="*/ 6797 h 578"/>
                <a:gd name="T52" fmla="+- 0 9360 9132"/>
                <a:gd name="T53" fmla="*/ T52 w 457"/>
                <a:gd name="T54" fmla="+- 0 6786 6786"/>
                <a:gd name="T55" fmla="*/ 6786 h 578"/>
                <a:gd name="T56" fmla="+- 0 9433 9132"/>
                <a:gd name="T57" fmla="*/ T56 w 457"/>
                <a:gd name="T58" fmla="+- 0 6797 6786"/>
                <a:gd name="T59" fmla="*/ 6797 h 578"/>
                <a:gd name="T60" fmla="+- 0 9495 9132"/>
                <a:gd name="T61" fmla="*/ T60 w 457"/>
                <a:gd name="T62" fmla="+- 0 6830 6786"/>
                <a:gd name="T63" fmla="*/ 6830 h 578"/>
                <a:gd name="T64" fmla="+- 0 9545 9132"/>
                <a:gd name="T65" fmla="*/ T64 w 457"/>
                <a:gd name="T66" fmla="+- 0 6879 6786"/>
                <a:gd name="T67" fmla="*/ 6879 h 578"/>
                <a:gd name="T68" fmla="+- 0 9577 9132"/>
                <a:gd name="T69" fmla="*/ T68 w 457"/>
                <a:gd name="T70" fmla="+- 0 6942 6786"/>
                <a:gd name="T71" fmla="*/ 6942 h 578"/>
                <a:gd name="T72" fmla="+- 0 9589 9132"/>
                <a:gd name="T73" fmla="*/ T72 w 457"/>
                <a:gd name="T74" fmla="+- 0 7014 6786"/>
                <a:gd name="T75" fmla="*/ 7014 h 5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57" h="578">
                  <a:moveTo>
                    <a:pt x="457" y="228"/>
                  </a:moveTo>
                  <a:lnTo>
                    <a:pt x="421" y="336"/>
                  </a:lnTo>
                  <a:lnTo>
                    <a:pt x="343" y="450"/>
                  </a:lnTo>
                  <a:lnTo>
                    <a:pt x="264" y="541"/>
                  </a:lnTo>
                  <a:lnTo>
                    <a:pt x="228" y="578"/>
                  </a:lnTo>
                  <a:lnTo>
                    <a:pt x="96" y="447"/>
                  </a:lnTo>
                  <a:lnTo>
                    <a:pt x="29" y="367"/>
                  </a:lnTo>
                  <a:lnTo>
                    <a:pt x="4" y="305"/>
                  </a:lnTo>
                  <a:lnTo>
                    <a:pt x="0" y="228"/>
                  </a:lnTo>
                  <a:lnTo>
                    <a:pt x="12" y="156"/>
                  </a:lnTo>
                  <a:lnTo>
                    <a:pt x="44" y="93"/>
                  </a:lnTo>
                  <a:lnTo>
                    <a:pt x="94" y="44"/>
                  </a:lnTo>
                  <a:lnTo>
                    <a:pt x="156" y="11"/>
                  </a:lnTo>
                  <a:lnTo>
                    <a:pt x="228" y="0"/>
                  </a:lnTo>
                  <a:lnTo>
                    <a:pt x="301" y="11"/>
                  </a:lnTo>
                  <a:lnTo>
                    <a:pt x="363" y="44"/>
                  </a:lnTo>
                  <a:lnTo>
                    <a:pt x="413" y="93"/>
                  </a:lnTo>
                  <a:lnTo>
                    <a:pt x="445" y="156"/>
                  </a:lnTo>
                  <a:lnTo>
                    <a:pt x="457" y="228"/>
                  </a:lnTo>
                  <a:close/>
                </a:path>
              </a:pathLst>
            </a:custGeom>
            <a:noFill/>
            <a:ln w="1173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58" name="Freeform 730"/>
            <p:cNvSpPr>
              <a:spLocks/>
            </p:cNvSpPr>
            <p:nvPr/>
          </p:nvSpPr>
          <p:spPr bwMode="auto">
            <a:xfrm>
              <a:off x="9673" y="7112"/>
              <a:ext cx="457" cy="578"/>
            </a:xfrm>
            <a:custGeom>
              <a:avLst/>
              <a:gdLst>
                <a:gd name="T0" fmla="+- 0 9901 9673"/>
                <a:gd name="T1" fmla="*/ T0 w 457"/>
                <a:gd name="T2" fmla="+- 0 7112 7112"/>
                <a:gd name="T3" fmla="*/ 7112 h 578"/>
                <a:gd name="T4" fmla="+- 0 9829 9673"/>
                <a:gd name="T5" fmla="*/ T4 w 457"/>
                <a:gd name="T6" fmla="+- 0 7124 7112"/>
                <a:gd name="T7" fmla="*/ 7124 h 578"/>
                <a:gd name="T8" fmla="+- 0 9766 9673"/>
                <a:gd name="T9" fmla="*/ T8 w 457"/>
                <a:gd name="T10" fmla="+- 0 7156 7112"/>
                <a:gd name="T11" fmla="*/ 7156 h 578"/>
                <a:gd name="T12" fmla="+- 0 9717 9673"/>
                <a:gd name="T13" fmla="*/ T12 w 457"/>
                <a:gd name="T14" fmla="+- 0 7206 7112"/>
                <a:gd name="T15" fmla="*/ 7206 h 578"/>
                <a:gd name="T16" fmla="+- 0 9684 9673"/>
                <a:gd name="T17" fmla="*/ T16 w 457"/>
                <a:gd name="T18" fmla="+- 0 7268 7112"/>
                <a:gd name="T19" fmla="*/ 7268 h 578"/>
                <a:gd name="T20" fmla="+- 0 9673 9673"/>
                <a:gd name="T21" fmla="*/ T20 w 457"/>
                <a:gd name="T22" fmla="+- 0 7341 7112"/>
                <a:gd name="T23" fmla="*/ 7341 h 578"/>
                <a:gd name="T24" fmla="+- 0 9676 9673"/>
                <a:gd name="T25" fmla="*/ T24 w 457"/>
                <a:gd name="T26" fmla="+- 0 7417 7112"/>
                <a:gd name="T27" fmla="*/ 7417 h 578"/>
                <a:gd name="T28" fmla="+- 0 9701 9673"/>
                <a:gd name="T29" fmla="*/ T28 w 457"/>
                <a:gd name="T30" fmla="+- 0 7479 7112"/>
                <a:gd name="T31" fmla="*/ 7479 h 578"/>
                <a:gd name="T32" fmla="+- 0 9769 9673"/>
                <a:gd name="T33" fmla="*/ T32 w 457"/>
                <a:gd name="T34" fmla="+- 0 7559 7112"/>
                <a:gd name="T35" fmla="*/ 7559 h 578"/>
                <a:gd name="T36" fmla="+- 0 9901 9673"/>
                <a:gd name="T37" fmla="*/ T36 w 457"/>
                <a:gd name="T38" fmla="+- 0 7690 7112"/>
                <a:gd name="T39" fmla="*/ 7690 h 578"/>
                <a:gd name="T40" fmla="+- 0 9937 9673"/>
                <a:gd name="T41" fmla="*/ T40 w 457"/>
                <a:gd name="T42" fmla="+- 0 7653 7112"/>
                <a:gd name="T43" fmla="*/ 7653 h 578"/>
                <a:gd name="T44" fmla="+- 0 10015 9673"/>
                <a:gd name="T45" fmla="*/ T44 w 457"/>
                <a:gd name="T46" fmla="+- 0 7563 7112"/>
                <a:gd name="T47" fmla="*/ 7563 h 578"/>
                <a:gd name="T48" fmla="+- 0 10094 9673"/>
                <a:gd name="T49" fmla="*/ T48 w 457"/>
                <a:gd name="T50" fmla="+- 0 7448 7112"/>
                <a:gd name="T51" fmla="*/ 7448 h 578"/>
                <a:gd name="T52" fmla="+- 0 10130 9673"/>
                <a:gd name="T53" fmla="*/ T52 w 457"/>
                <a:gd name="T54" fmla="+- 0 7341 7112"/>
                <a:gd name="T55" fmla="*/ 7341 h 578"/>
                <a:gd name="T56" fmla="+- 0 10118 9673"/>
                <a:gd name="T57" fmla="*/ T56 w 457"/>
                <a:gd name="T58" fmla="+- 0 7268 7112"/>
                <a:gd name="T59" fmla="*/ 7268 h 578"/>
                <a:gd name="T60" fmla="+- 0 10085 9673"/>
                <a:gd name="T61" fmla="*/ T60 w 457"/>
                <a:gd name="T62" fmla="+- 0 7206 7112"/>
                <a:gd name="T63" fmla="*/ 7206 h 578"/>
                <a:gd name="T64" fmla="+- 0 10036 9673"/>
                <a:gd name="T65" fmla="*/ T64 w 457"/>
                <a:gd name="T66" fmla="+- 0 7156 7112"/>
                <a:gd name="T67" fmla="*/ 7156 h 578"/>
                <a:gd name="T68" fmla="+- 0 9973 9673"/>
                <a:gd name="T69" fmla="*/ T68 w 457"/>
                <a:gd name="T70" fmla="+- 0 7124 7112"/>
                <a:gd name="T71" fmla="*/ 7124 h 578"/>
                <a:gd name="T72" fmla="+- 0 9901 9673"/>
                <a:gd name="T73" fmla="*/ T72 w 457"/>
                <a:gd name="T74" fmla="+- 0 7112 7112"/>
                <a:gd name="T75" fmla="*/ 7112 h 5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57" h="578">
                  <a:moveTo>
                    <a:pt x="228" y="0"/>
                  </a:moveTo>
                  <a:lnTo>
                    <a:pt x="156" y="12"/>
                  </a:lnTo>
                  <a:lnTo>
                    <a:pt x="93" y="44"/>
                  </a:lnTo>
                  <a:lnTo>
                    <a:pt x="44" y="94"/>
                  </a:lnTo>
                  <a:lnTo>
                    <a:pt x="11" y="156"/>
                  </a:lnTo>
                  <a:lnTo>
                    <a:pt x="0" y="229"/>
                  </a:lnTo>
                  <a:lnTo>
                    <a:pt x="3" y="305"/>
                  </a:lnTo>
                  <a:lnTo>
                    <a:pt x="28" y="367"/>
                  </a:lnTo>
                  <a:lnTo>
                    <a:pt x="96" y="447"/>
                  </a:lnTo>
                  <a:lnTo>
                    <a:pt x="228" y="578"/>
                  </a:lnTo>
                  <a:lnTo>
                    <a:pt x="264" y="541"/>
                  </a:lnTo>
                  <a:lnTo>
                    <a:pt x="342" y="451"/>
                  </a:lnTo>
                  <a:lnTo>
                    <a:pt x="421" y="336"/>
                  </a:lnTo>
                  <a:lnTo>
                    <a:pt x="457" y="229"/>
                  </a:lnTo>
                  <a:lnTo>
                    <a:pt x="445" y="156"/>
                  </a:lnTo>
                  <a:lnTo>
                    <a:pt x="412" y="94"/>
                  </a:lnTo>
                  <a:lnTo>
                    <a:pt x="363" y="44"/>
                  </a:lnTo>
                  <a:lnTo>
                    <a:pt x="300" y="12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86A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59" name="Freeform 729"/>
            <p:cNvSpPr>
              <a:spLocks/>
            </p:cNvSpPr>
            <p:nvPr/>
          </p:nvSpPr>
          <p:spPr bwMode="auto">
            <a:xfrm>
              <a:off x="9673" y="7112"/>
              <a:ext cx="457" cy="578"/>
            </a:xfrm>
            <a:custGeom>
              <a:avLst/>
              <a:gdLst>
                <a:gd name="T0" fmla="+- 0 10130 9673"/>
                <a:gd name="T1" fmla="*/ T0 w 457"/>
                <a:gd name="T2" fmla="+- 0 7341 7112"/>
                <a:gd name="T3" fmla="*/ 7341 h 578"/>
                <a:gd name="T4" fmla="+- 0 10094 9673"/>
                <a:gd name="T5" fmla="*/ T4 w 457"/>
                <a:gd name="T6" fmla="+- 0 7448 7112"/>
                <a:gd name="T7" fmla="*/ 7448 h 578"/>
                <a:gd name="T8" fmla="+- 0 10015 9673"/>
                <a:gd name="T9" fmla="*/ T8 w 457"/>
                <a:gd name="T10" fmla="+- 0 7563 7112"/>
                <a:gd name="T11" fmla="*/ 7563 h 578"/>
                <a:gd name="T12" fmla="+- 0 9937 9673"/>
                <a:gd name="T13" fmla="*/ T12 w 457"/>
                <a:gd name="T14" fmla="+- 0 7653 7112"/>
                <a:gd name="T15" fmla="*/ 7653 h 578"/>
                <a:gd name="T16" fmla="+- 0 9901 9673"/>
                <a:gd name="T17" fmla="*/ T16 w 457"/>
                <a:gd name="T18" fmla="+- 0 7690 7112"/>
                <a:gd name="T19" fmla="*/ 7690 h 578"/>
                <a:gd name="T20" fmla="+- 0 9769 9673"/>
                <a:gd name="T21" fmla="*/ T20 w 457"/>
                <a:gd name="T22" fmla="+- 0 7559 7112"/>
                <a:gd name="T23" fmla="*/ 7559 h 578"/>
                <a:gd name="T24" fmla="+- 0 9701 9673"/>
                <a:gd name="T25" fmla="*/ T24 w 457"/>
                <a:gd name="T26" fmla="+- 0 7479 7112"/>
                <a:gd name="T27" fmla="*/ 7479 h 578"/>
                <a:gd name="T28" fmla="+- 0 9676 9673"/>
                <a:gd name="T29" fmla="*/ T28 w 457"/>
                <a:gd name="T30" fmla="+- 0 7417 7112"/>
                <a:gd name="T31" fmla="*/ 7417 h 578"/>
                <a:gd name="T32" fmla="+- 0 9673 9673"/>
                <a:gd name="T33" fmla="*/ T32 w 457"/>
                <a:gd name="T34" fmla="+- 0 7341 7112"/>
                <a:gd name="T35" fmla="*/ 7341 h 578"/>
                <a:gd name="T36" fmla="+- 0 9684 9673"/>
                <a:gd name="T37" fmla="*/ T36 w 457"/>
                <a:gd name="T38" fmla="+- 0 7268 7112"/>
                <a:gd name="T39" fmla="*/ 7268 h 578"/>
                <a:gd name="T40" fmla="+- 0 9717 9673"/>
                <a:gd name="T41" fmla="*/ T40 w 457"/>
                <a:gd name="T42" fmla="+- 0 7206 7112"/>
                <a:gd name="T43" fmla="*/ 7206 h 578"/>
                <a:gd name="T44" fmla="+- 0 9766 9673"/>
                <a:gd name="T45" fmla="*/ T44 w 457"/>
                <a:gd name="T46" fmla="+- 0 7156 7112"/>
                <a:gd name="T47" fmla="*/ 7156 h 578"/>
                <a:gd name="T48" fmla="+- 0 9829 9673"/>
                <a:gd name="T49" fmla="*/ T48 w 457"/>
                <a:gd name="T50" fmla="+- 0 7124 7112"/>
                <a:gd name="T51" fmla="*/ 7124 h 578"/>
                <a:gd name="T52" fmla="+- 0 9901 9673"/>
                <a:gd name="T53" fmla="*/ T52 w 457"/>
                <a:gd name="T54" fmla="+- 0 7112 7112"/>
                <a:gd name="T55" fmla="*/ 7112 h 578"/>
                <a:gd name="T56" fmla="+- 0 9973 9673"/>
                <a:gd name="T57" fmla="*/ T56 w 457"/>
                <a:gd name="T58" fmla="+- 0 7124 7112"/>
                <a:gd name="T59" fmla="*/ 7124 h 578"/>
                <a:gd name="T60" fmla="+- 0 10036 9673"/>
                <a:gd name="T61" fmla="*/ T60 w 457"/>
                <a:gd name="T62" fmla="+- 0 7156 7112"/>
                <a:gd name="T63" fmla="*/ 7156 h 578"/>
                <a:gd name="T64" fmla="+- 0 10085 9673"/>
                <a:gd name="T65" fmla="*/ T64 w 457"/>
                <a:gd name="T66" fmla="+- 0 7206 7112"/>
                <a:gd name="T67" fmla="*/ 7206 h 578"/>
                <a:gd name="T68" fmla="+- 0 10118 9673"/>
                <a:gd name="T69" fmla="*/ T68 w 457"/>
                <a:gd name="T70" fmla="+- 0 7268 7112"/>
                <a:gd name="T71" fmla="*/ 7268 h 578"/>
                <a:gd name="T72" fmla="+- 0 10130 9673"/>
                <a:gd name="T73" fmla="*/ T72 w 457"/>
                <a:gd name="T74" fmla="+- 0 7341 7112"/>
                <a:gd name="T75" fmla="*/ 7341 h 5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57" h="578">
                  <a:moveTo>
                    <a:pt x="457" y="229"/>
                  </a:moveTo>
                  <a:lnTo>
                    <a:pt x="421" y="336"/>
                  </a:lnTo>
                  <a:lnTo>
                    <a:pt x="342" y="451"/>
                  </a:lnTo>
                  <a:lnTo>
                    <a:pt x="264" y="541"/>
                  </a:lnTo>
                  <a:lnTo>
                    <a:pt x="228" y="578"/>
                  </a:lnTo>
                  <a:lnTo>
                    <a:pt x="96" y="447"/>
                  </a:lnTo>
                  <a:lnTo>
                    <a:pt x="28" y="367"/>
                  </a:lnTo>
                  <a:lnTo>
                    <a:pt x="3" y="305"/>
                  </a:lnTo>
                  <a:lnTo>
                    <a:pt x="0" y="229"/>
                  </a:lnTo>
                  <a:lnTo>
                    <a:pt x="11" y="156"/>
                  </a:lnTo>
                  <a:lnTo>
                    <a:pt x="44" y="94"/>
                  </a:lnTo>
                  <a:lnTo>
                    <a:pt x="93" y="44"/>
                  </a:lnTo>
                  <a:lnTo>
                    <a:pt x="156" y="12"/>
                  </a:lnTo>
                  <a:lnTo>
                    <a:pt x="228" y="0"/>
                  </a:lnTo>
                  <a:lnTo>
                    <a:pt x="300" y="12"/>
                  </a:lnTo>
                  <a:lnTo>
                    <a:pt x="363" y="44"/>
                  </a:lnTo>
                  <a:lnTo>
                    <a:pt x="412" y="94"/>
                  </a:lnTo>
                  <a:lnTo>
                    <a:pt x="445" y="156"/>
                  </a:lnTo>
                  <a:lnTo>
                    <a:pt x="457" y="229"/>
                  </a:lnTo>
                  <a:close/>
                </a:path>
              </a:pathLst>
            </a:custGeom>
            <a:noFill/>
            <a:ln w="1173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60" name="Freeform 728"/>
            <p:cNvSpPr>
              <a:spLocks/>
            </p:cNvSpPr>
            <p:nvPr/>
          </p:nvSpPr>
          <p:spPr bwMode="auto">
            <a:xfrm>
              <a:off x="8675" y="6499"/>
              <a:ext cx="457" cy="578"/>
            </a:xfrm>
            <a:custGeom>
              <a:avLst/>
              <a:gdLst>
                <a:gd name="T0" fmla="+- 0 8904 8675"/>
                <a:gd name="T1" fmla="*/ T0 w 457"/>
                <a:gd name="T2" fmla="+- 0 6499 6499"/>
                <a:gd name="T3" fmla="*/ 6499 h 578"/>
                <a:gd name="T4" fmla="+- 0 8831 8675"/>
                <a:gd name="T5" fmla="*/ T4 w 457"/>
                <a:gd name="T6" fmla="+- 0 6511 6499"/>
                <a:gd name="T7" fmla="*/ 6511 h 578"/>
                <a:gd name="T8" fmla="+- 0 8769 8675"/>
                <a:gd name="T9" fmla="*/ T8 w 457"/>
                <a:gd name="T10" fmla="+- 0 6543 6499"/>
                <a:gd name="T11" fmla="*/ 6543 h 578"/>
                <a:gd name="T12" fmla="+- 0 8719 8675"/>
                <a:gd name="T13" fmla="*/ T12 w 457"/>
                <a:gd name="T14" fmla="+- 0 6593 6499"/>
                <a:gd name="T15" fmla="*/ 6593 h 578"/>
                <a:gd name="T16" fmla="+- 0 8687 8675"/>
                <a:gd name="T17" fmla="*/ T16 w 457"/>
                <a:gd name="T18" fmla="+- 0 6656 6499"/>
                <a:gd name="T19" fmla="*/ 6656 h 578"/>
                <a:gd name="T20" fmla="+- 0 8675 8675"/>
                <a:gd name="T21" fmla="*/ T20 w 457"/>
                <a:gd name="T22" fmla="+- 0 6728 6499"/>
                <a:gd name="T23" fmla="*/ 6728 h 578"/>
                <a:gd name="T24" fmla="+- 0 8679 8675"/>
                <a:gd name="T25" fmla="*/ T24 w 457"/>
                <a:gd name="T26" fmla="+- 0 6804 6499"/>
                <a:gd name="T27" fmla="*/ 6804 h 578"/>
                <a:gd name="T28" fmla="+- 0 8704 8675"/>
                <a:gd name="T29" fmla="*/ T28 w 457"/>
                <a:gd name="T30" fmla="+- 0 6866 6499"/>
                <a:gd name="T31" fmla="*/ 6866 h 578"/>
                <a:gd name="T32" fmla="+- 0 8772 8675"/>
                <a:gd name="T33" fmla="*/ T32 w 457"/>
                <a:gd name="T34" fmla="+- 0 6946 6499"/>
                <a:gd name="T35" fmla="*/ 6946 h 578"/>
                <a:gd name="T36" fmla="+- 0 8904 8675"/>
                <a:gd name="T37" fmla="*/ T36 w 457"/>
                <a:gd name="T38" fmla="+- 0 7077 6499"/>
                <a:gd name="T39" fmla="*/ 7077 h 578"/>
                <a:gd name="T40" fmla="+- 0 8939 8675"/>
                <a:gd name="T41" fmla="*/ T40 w 457"/>
                <a:gd name="T42" fmla="+- 0 7040 6499"/>
                <a:gd name="T43" fmla="*/ 7040 h 578"/>
                <a:gd name="T44" fmla="+- 0 9018 8675"/>
                <a:gd name="T45" fmla="*/ T44 w 457"/>
                <a:gd name="T46" fmla="+- 0 6950 6499"/>
                <a:gd name="T47" fmla="*/ 6950 h 578"/>
                <a:gd name="T48" fmla="+- 0 9096 8675"/>
                <a:gd name="T49" fmla="*/ T48 w 457"/>
                <a:gd name="T50" fmla="+- 0 6836 6499"/>
                <a:gd name="T51" fmla="*/ 6836 h 578"/>
                <a:gd name="T52" fmla="+- 0 9132 8675"/>
                <a:gd name="T53" fmla="*/ T52 w 457"/>
                <a:gd name="T54" fmla="+- 0 6728 6499"/>
                <a:gd name="T55" fmla="*/ 6728 h 578"/>
                <a:gd name="T56" fmla="+- 0 9120 8675"/>
                <a:gd name="T57" fmla="*/ T56 w 457"/>
                <a:gd name="T58" fmla="+- 0 6656 6499"/>
                <a:gd name="T59" fmla="*/ 6656 h 578"/>
                <a:gd name="T60" fmla="+- 0 9088 8675"/>
                <a:gd name="T61" fmla="*/ T60 w 457"/>
                <a:gd name="T62" fmla="+- 0 6593 6499"/>
                <a:gd name="T63" fmla="*/ 6593 h 578"/>
                <a:gd name="T64" fmla="+- 0 9039 8675"/>
                <a:gd name="T65" fmla="*/ T64 w 457"/>
                <a:gd name="T66" fmla="+- 0 6543 6499"/>
                <a:gd name="T67" fmla="*/ 6543 h 578"/>
                <a:gd name="T68" fmla="+- 0 8976 8675"/>
                <a:gd name="T69" fmla="*/ T68 w 457"/>
                <a:gd name="T70" fmla="+- 0 6511 6499"/>
                <a:gd name="T71" fmla="*/ 6511 h 578"/>
                <a:gd name="T72" fmla="+- 0 8904 8675"/>
                <a:gd name="T73" fmla="*/ T72 w 457"/>
                <a:gd name="T74" fmla="+- 0 6499 6499"/>
                <a:gd name="T75" fmla="*/ 6499 h 5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57" h="578">
                  <a:moveTo>
                    <a:pt x="229" y="0"/>
                  </a:moveTo>
                  <a:lnTo>
                    <a:pt x="156" y="12"/>
                  </a:lnTo>
                  <a:lnTo>
                    <a:pt x="94" y="44"/>
                  </a:lnTo>
                  <a:lnTo>
                    <a:pt x="44" y="94"/>
                  </a:lnTo>
                  <a:lnTo>
                    <a:pt x="12" y="157"/>
                  </a:lnTo>
                  <a:lnTo>
                    <a:pt x="0" y="229"/>
                  </a:lnTo>
                  <a:lnTo>
                    <a:pt x="4" y="305"/>
                  </a:lnTo>
                  <a:lnTo>
                    <a:pt x="29" y="367"/>
                  </a:lnTo>
                  <a:lnTo>
                    <a:pt x="97" y="447"/>
                  </a:lnTo>
                  <a:lnTo>
                    <a:pt x="229" y="578"/>
                  </a:lnTo>
                  <a:lnTo>
                    <a:pt x="264" y="541"/>
                  </a:lnTo>
                  <a:lnTo>
                    <a:pt x="343" y="451"/>
                  </a:lnTo>
                  <a:lnTo>
                    <a:pt x="421" y="337"/>
                  </a:lnTo>
                  <a:lnTo>
                    <a:pt x="457" y="229"/>
                  </a:lnTo>
                  <a:lnTo>
                    <a:pt x="445" y="157"/>
                  </a:lnTo>
                  <a:lnTo>
                    <a:pt x="413" y="94"/>
                  </a:lnTo>
                  <a:lnTo>
                    <a:pt x="364" y="44"/>
                  </a:lnTo>
                  <a:lnTo>
                    <a:pt x="301" y="12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86A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61" name="Freeform 727"/>
            <p:cNvSpPr>
              <a:spLocks/>
            </p:cNvSpPr>
            <p:nvPr/>
          </p:nvSpPr>
          <p:spPr bwMode="auto">
            <a:xfrm>
              <a:off x="8675" y="6499"/>
              <a:ext cx="457" cy="578"/>
            </a:xfrm>
            <a:custGeom>
              <a:avLst/>
              <a:gdLst>
                <a:gd name="T0" fmla="+- 0 9132 8675"/>
                <a:gd name="T1" fmla="*/ T0 w 457"/>
                <a:gd name="T2" fmla="+- 0 6728 6499"/>
                <a:gd name="T3" fmla="*/ 6728 h 578"/>
                <a:gd name="T4" fmla="+- 0 9096 8675"/>
                <a:gd name="T5" fmla="*/ T4 w 457"/>
                <a:gd name="T6" fmla="+- 0 6836 6499"/>
                <a:gd name="T7" fmla="*/ 6836 h 578"/>
                <a:gd name="T8" fmla="+- 0 9018 8675"/>
                <a:gd name="T9" fmla="*/ T8 w 457"/>
                <a:gd name="T10" fmla="+- 0 6950 6499"/>
                <a:gd name="T11" fmla="*/ 6950 h 578"/>
                <a:gd name="T12" fmla="+- 0 8939 8675"/>
                <a:gd name="T13" fmla="*/ T12 w 457"/>
                <a:gd name="T14" fmla="+- 0 7040 6499"/>
                <a:gd name="T15" fmla="*/ 7040 h 578"/>
                <a:gd name="T16" fmla="+- 0 8904 8675"/>
                <a:gd name="T17" fmla="*/ T16 w 457"/>
                <a:gd name="T18" fmla="+- 0 7077 6499"/>
                <a:gd name="T19" fmla="*/ 7077 h 578"/>
                <a:gd name="T20" fmla="+- 0 8772 8675"/>
                <a:gd name="T21" fmla="*/ T20 w 457"/>
                <a:gd name="T22" fmla="+- 0 6946 6499"/>
                <a:gd name="T23" fmla="*/ 6946 h 578"/>
                <a:gd name="T24" fmla="+- 0 8704 8675"/>
                <a:gd name="T25" fmla="*/ T24 w 457"/>
                <a:gd name="T26" fmla="+- 0 6866 6499"/>
                <a:gd name="T27" fmla="*/ 6866 h 578"/>
                <a:gd name="T28" fmla="+- 0 8679 8675"/>
                <a:gd name="T29" fmla="*/ T28 w 457"/>
                <a:gd name="T30" fmla="+- 0 6804 6499"/>
                <a:gd name="T31" fmla="*/ 6804 h 578"/>
                <a:gd name="T32" fmla="+- 0 8675 8675"/>
                <a:gd name="T33" fmla="*/ T32 w 457"/>
                <a:gd name="T34" fmla="+- 0 6728 6499"/>
                <a:gd name="T35" fmla="*/ 6728 h 578"/>
                <a:gd name="T36" fmla="+- 0 8687 8675"/>
                <a:gd name="T37" fmla="*/ T36 w 457"/>
                <a:gd name="T38" fmla="+- 0 6656 6499"/>
                <a:gd name="T39" fmla="*/ 6656 h 578"/>
                <a:gd name="T40" fmla="+- 0 8719 8675"/>
                <a:gd name="T41" fmla="*/ T40 w 457"/>
                <a:gd name="T42" fmla="+- 0 6593 6499"/>
                <a:gd name="T43" fmla="*/ 6593 h 578"/>
                <a:gd name="T44" fmla="+- 0 8769 8675"/>
                <a:gd name="T45" fmla="*/ T44 w 457"/>
                <a:gd name="T46" fmla="+- 0 6543 6499"/>
                <a:gd name="T47" fmla="*/ 6543 h 578"/>
                <a:gd name="T48" fmla="+- 0 8831 8675"/>
                <a:gd name="T49" fmla="*/ T48 w 457"/>
                <a:gd name="T50" fmla="+- 0 6511 6499"/>
                <a:gd name="T51" fmla="*/ 6511 h 578"/>
                <a:gd name="T52" fmla="+- 0 8904 8675"/>
                <a:gd name="T53" fmla="*/ T52 w 457"/>
                <a:gd name="T54" fmla="+- 0 6499 6499"/>
                <a:gd name="T55" fmla="*/ 6499 h 578"/>
                <a:gd name="T56" fmla="+- 0 8976 8675"/>
                <a:gd name="T57" fmla="*/ T56 w 457"/>
                <a:gd name="T58" fmla="+- 0 6511 6499"/>
                <a:gd name="T59" fmla="*/ 6511 h 578"/>
                <a:gd name="T60" fmla="+- 0 9039 8675"/>
                <a:gd name="T61" fmla="*/ T60 w 457"/>
                <a:gd name="T62" fmla="+- 0 6543 6499"/>
                <a:gd name="T63" fmla="*/ 6543 h 578"/>
                <a:gd name="T64" fmla="+- 0 9088 8675"/>
                <a:gd name="T65" fmla="*/ T64 w 457"/>
                <a:gd name="T66" fmla="+- 0 6593 6499"/>
                <a:gd name="T67" fmla="*/ 6593 h 578"/>
                <a:gd name="T68" fmla="+- 0 9120 8675"/>
                <a:gd name="T69" fmla="*/ T68 w 457"/>
                <a:gd name="T70" fmla="+- 0 6656 6499"/>
                <a:gd name="T71" fmla="*/ 6656 h 578"/>
                <a:gd name="T72" fmla="+- 0 9132 8675"/>
                <a:gd name="T73" fmla="*/ T72 w 457"/>
                <a:gd name="T74" fmla="+- 0 6728 6499"/>
                <a:gd name="T75" fmla="*/ 6728 h 5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57" h="578">
                  <a:moveTo>
                    <a:pt x="457" y="229"/>
                  </a:moveTo>
                  <a:lnTo>
                    <a:pt x="421" y="337"/>
                  </a:lnTo>
                  <a:lnTo>
                    <a:pt x="343" y="451"/>
                  </a:lnTo>
                  <a:lnTo>
                    <a:pt x="264" y="541"/>
                  </a:lnTo>
                  <a:lnTo>
                    <a:pt x="229" y="578"/>
                  </a:lnTo>
                  <a:lnTo>
                    <a:pt x="97" y="447"/>
                  </a:lnTo>
                  <a:lnTo>
                    <a:pt x="29" y="367"/>
                  </a:lnTo>
                  <a:lnTo>
                    <a:pt x="4" y="305"/>
                  </a:lnTo>
                  <a:lnTo>
                    <a:pt x="0" y="229"/>
                  </a:lnTo>
                  <a:lnTo>
                    <a:pt x="12" y="157"/>
                  </a:lnTo>
                  <a:lnTo>
                    <a:pt x="44" y="94"/>
                  </a:lnTo>
                  <a:lnTo>
                    <a:pt x="94" y="44"/>
                  </a:lnTo>
                  <a:lnTo>
                    <a:pt x="156" y="12"/>
                  </a:lnTo>
                  <a:lnTo>
                    <a:pt x="229" y="0"/>
                  </a:lnTo>
                  <a:lnTo>
                    <a:pt x="301" y="12"/>
                  </a:lnTo>
                  <a:lnTo>
                    <a:pt x="364" y="44"/>
                  </a:lnTo>
                  <a:lnTo>
                    <a:pt x="413" y="94"/>
                  </a:lnTo>
                  <a:lnTo>
                    <a:pt x="445" y="157"/>
                  </a:lnTo>
                  <a:lnTo>
                    <a:pt x="457" y="229"/>
                  </a:lnTo>
                  <a:close/>
                </a:path>
              </a:pathLst>
            </a:custGeom>
            <a:noFill/>
            <a:ln w="1173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62" name="Freeform 726"/>
            <p:cNvSpPr>
              <a:spLocks/>
            </p:cNvSpPr>
            <p:nvPr/>
          </p:nvSpPr>
          <p:spPr bwMode="auto">
            <a:xfrm>
              <a:off x="6656" y="9936"/>
              <a:ext cx="457" cy="578"/>
            </a:xfrm>
            <a:custGeom>
              <a:avLst/>
              <a:gdLst>
                <a:gd name="T0" fmla="+- 0 6884 6656"/>
                <a:gd name="T1" fmla="*/ T0 w 457"/>
                <a:gd name="T2" fmla="+- 0 9936 9936"/>
                <a:gd name="T3" fmla="*/ 9936 h 578"/>
                <a:gd name="T4" fmla="+- 0 6812 6656"/>
                <a:gd name="T5" fmla="*/ T4 w 457"/>
                <a:gd name="T6" fmla="+- 0 9947 9936"/>
                <a:gd name="T7" fmla="*/ 9947 h 578"/>
                <a:gd name="T8" fmla="+- 0 6749 6656"/>
                <a:gd name="T9" fmla="*/ T8 w 457"/>
                <a:gd name="T10" fmla="+- 0 9980 9936"/>
                <a:gd name="T11" fmla="*/ 9980 h 578"/>
                <a:gd name="T12" fmla="+- 0 6700 6656"/>
                <a:gd name="T13" fmla="*/ T12 w 457"/>
                <a:gd name="T14" fmla="+- 0 10029 9936"/>
                <a:gd name="T15" fmla="*/ 10029 h 578"/>
                <a:gd name="T16" fmla="+- 0 6667 6656"/>
                <a:gd name="T17" fmla="*/ T16 w 457"/>
                <a:gd name="T18" fmla="+- 0 10092 9936"/>
                <a:gd name="T19" fmla="*/ 10092 h 578"/>
                <a:gd name="T20" fmla="+- 0 6656 6656"/>
                <a:gd name="T21" fmla="*/ T20 w 457"/>
                <a:gd name="T22" fmla="+- 0 10164 9936"/>
                <a:gd name="T23" fmla="*/ 10164 h 578"/>
                <a:gd name="T24" fmla="+- 0 6673 6656"/>
                <a:gd name="T25" fmla="*/ T24 w 457"/>
                <a:gd name="T26" fmla="+- 0 10234 9936"/>
                <a:gd name="T27" fmla="*/ 10234 h 578"/>
                <a:gd name="T28" fmla="+- 0 6715 6656"/>
                <a:gd name="T29" fmla="*/ T28 w 457"/>
                <a:gd name="T30" fmla="+- 0 10311 9936"/>
                <a:gd name="T31" fmla="*/ 10311 h 578"/>
                <a:gd name="T32" fmla="+- 0 6770 6656"/>
                <a:gd name="T33" fmla="*/ T32 w 457"/>
                <a:gd name="T34" fmla="+- 0 10386 9936"/>
                <a:gd name="T35" fmla="*/ 10386 h 578"/>
                <a:gd name="T36" fmla="+- 0 6825 6656"/>
                <a:gd name="T37" fmla="*/ T36 w 457"/>
                <a:gd name="T38" fmla="+- 0 10451 9936"/>
                <a:gd name="T39" fmla="*/ 10451 h 578"/>
                <a:gd name="T40" fmla="+- 0 6867 6656"/>
                <a:gd name="T41" fmla="*/ T40 w 457"/>
                <a:gd name="T42" fmla="+- 0 10497 9936"/>
                <a:gd name="T43" fmla="*/ 10497 h 578"/>
                <a:gd name="T44" fmla="+- 0 6884 6656"/>
                <a:gd name="T45" fmla="*/ T44 w 457"/>
                <a:gd name="T46" fmla="+- 0 10514 9936"/>
                <a:gd name="T47" fmla="*/ 10514 h 578"/>
                <a:gd name="T48" fmla="+- 0 6920 6656"/>
                <a:gd name="T49" fmla="*/ T48 w 457"/>
                <a:gd name="T50" fmla="+- 0 10477 9936"/>
                <a:gd name="T51" fmla="*/ 10477 h 578"/>
                <a:gd name="T52" fmla="+- 0 6998 6656"/>
                <a:gd name="T53" fmla="*/ T52 w 457"/>
                <a:gd name="T54" fmla="+- 0 10386 9936"/>
                <a:gd name="T55" fmla="*/ 10386 h 578"/>
                <a:gd name="T56" fmla="+- 0 7077 6656"/>
                <a:gd name="T57" fmla="*/ T56 w 457"/>
                <a:gd name="T58" fmla="+- 0 10272 9936"/>
                <a:gd name="T59" fmla="*/ 10272 h 578"/>
                <a:gd name="T60" fmla="+- 0 7112 6656"/>
                <a:gd name="T61" fmla="*/ T60 w 457"/>
                <a:gd name="T62" fmla="+- 0 10164 9936"/>
                <a:gd name="T63" fmla="*/ 10164 h 578"/>
                <a:gd name="T64" fmla="+- 0 7101 6656"/>
                <a:gd name="T65" fmla="*/ T64 w 457"/>
                <a:gd name="T66" fmla="+- 0 10092 9936"/>
                <a:gd name="T67" fmla="*/ 10092 h 578"/>
                <a:gd name="T68" fmla="+- 0 7068 6656"/>
                <a:gd name="T69" fmla="*/ T68 w 457"/>
                <a:gd name="T70" fmla="+- 0 10029 9936"/>
                <a:gd name="T71" fmla="*/ 10029 h 578"/>
                <a:gd name="T72" fmla="+- 0 7019 6656"/>
                <a:gd name="T73" fmla="*/ T72 w 457"/>
                <a:gd name="T74" fmla="+- 0 9980 9936"/>
                <a:gd name="T75" fmla="*/ 9980 h 578"/>
                <a:gd name="T76" fmla="+- 0 6956 6656"/>
                <a:gd name="T77" fmla="*/ T76 w 457"/>
                <a:gd name="T78" fmla="+- 0 9947 9936"/>
                <a:gd name="T79" fmla="*/ 9947 h 578"/>
                <a:gd name="T80" fmla="+- 0 6884 6656"/>
                <a:gd name="T81" fmla="*/ T80 w 457"/>
                <a:gd name="T82" fmla="+- 0 9936 9936"/>
                <a:gd name="T83" fmla="*/ 9936 h 5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57" h="578">
                  <a:moveTo>
                    <a:pt x="228" y="0"/>
                  </a:moveTo>
                  <a:lnTo>
                    <a:pt x="156" y="11"/>
                  </a:lnTo>
                  <a:lnTo>
                    <a:pt x="93" y="44"/>
                  </a:lnTo>
                  <a:lnTo>
                    <a:pt x="44" y="93"/>
                  </a:lnTo>
                  <a:lnTo>
                    <a:pt x="11" y="156"/>
                  </a:lnTo>
                  <a:lnTo>
                    <a:pt x="0" y="228"/>
                  </a:lnTo>
                  <a:lnTo>
                    <a:pt x="17" y="298"/>
                  </a:lnTo>
                  <a:lnTo>
                    <a:pt x="59" y="375"/>
                  </a:lnTo>
                  <a:lnTo>
                    <a:pt x="114" y="450"/>
                  </a:lnTo>
                  <a:lnTo>
                    <a:pt x="169" y="515"/>
                  </a:lnTo>
                  <a:lnTo>
                    <a:pt x="211" y="561"/>
                  </a:lnTo>
                  <a:lnTo>
                    <a:pt x="228" y="578"/>
                  </a:lnTo>
                  <a:lnTo>
                    <a:pt x="264" y="541"/>
                  </a:lnTo>
                  <a:lnTo>
                    <a:pt x="342" y="450"/>
                  </a:lnTo>
                  <a:lnTo>
                    <a:pt x="421" y="336"/>
                  </a:lnTo>
                  <a:lnTo>
                    <a:pt x="456" y="228"/>
                  </a:lnTo>
                  <a:lnTo>
                    <a:pt x="445" y="156"/>
                  </a:lnTo>
                  <a:lnTo>
                    <a:pt x="412" y="93"/>
                  </a:lnTo>
                  <a:lnTo>
                    <a:pt x="363" y="44"/>
                  </a:lnTo>
                  <a:lnTo>
                    <a:pt x="300" y="11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86A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63" name="Freeform 725"/>
            <p:cNvSpPr>
              <a:spLocks/>
            </p:cNvSpPr>
            <p:nvPr/>
          </p:nvSpPr>
          <p:spPr bwMode="auto">
            <a:xfrm>
              <a:off x="6656" y="9936"/>
              <a:ext cx="457" cy="578"/>
            </a:xfrm>
            <a:custGeom>
              <a:avLst/>
              <a:gdLst>
                <a:gd name="T0" fmla="+- 0 7112 6656"/>
                <a:gd name="T1" fmla="*/ T0 w 457"/>
                <a:gd name="T2" fmla="+- 0 10164 9936"/>
                <a:gd name="T3" fmla="*/ 10164 h 578"/>
                <a:gd name="T4" fmla="+- 0 7077 6656"/>
                <a:gd name="T5" fmla="*/ T4 w 457"/>
                <a:gd name="T6" fmla="+- 0 10272 9936"/>
                <a:gd name="T7" fmla="*/ 10272 h 578"/>
                <a:gd name="T8" fmla="+- 0 6998 6656"/>
                <a:gd name="T9" fmla="*/ T8 w 457"/>
                <a:gd name="T10" fmla="+- 0 10386 9936"/>
                <a:gd name="T11" fmla="*/ 10386 h 578"/>
                <a:gd name="T12" fmla="+- 0 6920 6656"/>
                <a:gd name="T13" fmla="*/ T12 w 457"/>
                <a:gd name="T14" fmla="+- 0 10477 9936"/>
                <a:gd name="T15" fmla="*/ 10477 h 578"/>
                <a:gd name="T16" fmla="+- 0 6884 6656"/>
                <a:gd name="T17" fmla="*/ T16 w 457"/>
                <a:gd name="T18" fmla="+- 0 10514 9936"/>
                <a:gd name="T19" fmla="*/ 10514 h 578"/>
                <a:gd name="T20" fmla="+- 0 6867 6656"/>
                <a:gd name="T21" fmla="*/ T20 w 457"/>
                <a:gd name="T22" fmla="+- 0 10497 9936"/>
                <a:gd name="T23" fmla="*/ 10497 h 578"/>
                <a:gd name="T24" fmla="+- 0 6825 6656"/>
                <a:gd name="T25" fmla="*/ T24 w 457"/>
                <a:gd name="T26" fmla="+- 0 10451 9936"/>
                <a:gd name="T27" fmla="*/ 10451 h 578"/>
                <a:gd name="T28" fmla="+- 0 6770 6656"/>
                <a:gd name="T29" fmla="*/ T28 w 457"/>
                <a:gd name="T30" fmla="+- 0 10386 9936"/>
                <a:gd name="T31" fmla="*/ 10386 h 578"/>
                <a:gd name="T32" fmla="+- 0 6715 6656"/>
                <a:gd name="T33" fmla="*/ T32 w 457"/>
                <a:gd name="T34" fmla="+- 0 10311 9936"/>
                <a:gd name="T35" fmla="*/ 10311 h 578"/>
                <a:gd name="T36" fmla="+- 0 6673 6656"/>
                <a:gd name="T37" fmla="*/ T36 w 457"/>
                <a:gd name="T38" fmla="+- 0 10234 9936"/>
                <a:gd name="T39" fmla="*/ 10234 h 578"/>
                <a:gd name="T40" fmla="+- 0 6656 6656"/>
                <a:gd name="T41" fmla="*/ T40 w 457"/>
                <a:gd name="T42" fmla="+- 0 10164 9936"/>
                <a:gd name="T43" fmla="*/ 10164 h 578"/>
                <a:gd name="T44" fmla="+- 0 6667 6656"/>
                <a:gd name="T45" fmla="*/ T44 w 457"/>
                <a:gd name="T46" fmla="+- 0 10092 9936"/>
                <a:gd name="T47" fmla="*/ 10092 h 578"/>
                <a:gd name="T48" fmla="+- 0 6700 6656"/>
                <a:gd name="T49" fmla="*/ T48 w 457"/>
                <a:gd name="T50" fmla="+- 0 10029 9936"/>
                <a:gd name="T51" fmla="*/ 10029 h 578"/>
                <a:gd name="T52" fmla="+- 0 6749 6656"/>
                <a:gd name="T53" fmla="*/ T52 w 457"/>
                <a:gd name="T54" fmla="+- 0 9980 9936"/>
                <a:gd name="T55" fmla="*/ 9980 h 578"/>
                <a:gd name="T56" fmla="+- 0 6812 6656"/>
                <a:gd name="T57" fmla="*/ T56 w 457"/>
                <a:gd name="T58" fmla="+- 0 9947 9936"/>
                <a:gd name="T59" fmla="*/ 9947 h 578"/>
                <a:gd name="T60" fmla="+- 0 6884 6656"/>
                <a:gd name="T61" fmla="*/ T60 w 457"/>
                <a:gd name="T62" fmla="+- 0 9936 9936"/>
                <a:gd name="T63" fmla="*/ 9936 h 578"/>
                <a:gd name="T64" fmla="+- 0 6956 6656"/>
                <a:gd name="T65" fmla="*/ T64 w 457"/>
                <a:gd name="T66" fmla="+- 0 9947 9936"/>
                <a:gd name="T67" fmla="*/ 9947 h 578"/>
                <a:gd name="T68" fmla="+- 0 7019 6656"/>
                <a:gd name="T69" fmla="*/ T68 w 457"/>
                <a:gd name="T70" fmla="+- 0 9980 9936"/>
                <a:gd name="T71" fmla="*/ 9980 h 578"/>
                <a:gd name="T72" fmla="+- 0 7068 6656"/>
                <a:gd name="T73" fmla="*/ T72 w 457"/>
                <a:gd name="T74" fmla="+- 0 10029 9936"/>
                <a:gd name="T75" fmla="*/ 10029 h 578"/>
                <a:gd name="T76" fmla="+- 0 7101 6656"/>
                <a:gd name="T77" fmla="*/ T76 w 457"/>
                <a:gd name="T78" fmla="+- 0 10092 9936"/>
                <a:gd name="T79" fmla="*/ 10092 h 578"/>
                <a:gd name="T80" fmla="+- 0 7112 6656"/>
                <a:gd name="T81" fmla="*/ T80 w 457"/>
                <a:gd name="T82" fmla="+- 0 10164 9936"/>
                <a:gd name="T83" fmla="*/ 10164 h 5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57" h="578">
                  <a:moveTo>
                    <a:pt x="456" y="228"/>
                  </a:moveTo>
                  <a:lnTo>
                    <a:pt x="421" y="336"/>
                  </a:lnTo>
                  <a:lnTo>
                    <a:pt x="342" y="450"/>
                  </a:lnTo>
                  <a:lnTo>
                    <a:pt x="264" y="541"/>
                  </a:lnTo>
                  <a:lnTo>
                    <a:pt x="228" y="578"/>
                  </a:lnTo>
                  <a:lnTo>
                    <a:pt x="211" y="561"/>
                  </a:lnTo>
                  <a:lnTo>
                    <a:pt x="169" y="515"/>
                  </a:lnTo>
                  <a:lnTo>
                    <a:pt x="114" y="450"/>
                  </a:lnTo>
                  <a:lnTo>
                    <a:pt x="59" y="375"/>
                  </a:lnTo>
                  <a:lnTo>
                    <a:pt x="17" y="298"/>
                  </a:lnTo>
                  <a:lnTo>
                    <a:pt x="0" y="228"/>
                  </a:lnTo>
                  <a:lnTo>
                    <a:pt x="11" y="156"/>
                  </a:lnTo>
                  <a:lnTo>
                    <a:pt x="44" y="93"/>
                  </a:lnTo>
                  <a:lnTo>
                    <a:pt x="93" y="44"/>
                  </a:lnTo>
                  <a:lnTo>
                    <a:pt x="156" y="11"/>
                  </a:lnTo>
                  <a:lnTo>
                    <a:pt x="228" y="0"/>
                  </a:lnTo>
                  <a:lnTo>
                    <a:pt x="300" y="11"/>
                  </a:lnTo>
                  <a:lnTo>
                    <a:pt x="363" y="44"/>
                  </a:lnTo>
                  <a:lnTo>
                    <a:pt x="412" y="93"/>
                  </a:lnTo>
                  <a:lnTo>
                    <a:pt x="445" y="156"/>
                  </a:lnTo>
                  <a:lnTo>
                    <a:pt x="456" y="228"/>
                  </a:lnTo>
                  <a:close/>
                </a:path>
              </a:pathLst>
            </a:custGeom>
            <a:noFill/>
            <a:ln w="1173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64" name="Freeform 724"/>
            <p:cNvSpPr>
              <a:spLocks/>
            </p:cNvSpPr>
            <p:nvPr/>
          </p:nvSpPr>
          <p:spPr bwMode="auto">
            <a:xfrm>
              <a:off x="7062" y="6786"/>
              <a:ext cx="457" cy="578"/>
            </a:xfrm>
            <a:custGeom>
              <a:avLst/>
              <a:gdLst>
                <a:gd name="T0" fmla="+- 0 7291 7062"/>
                <a:gd name="T1" fmla="*/ T0 w 457"/>
                <a:gd name="T2" fmla="+- 0 6786 6786"/>
                <a:gd name="T3" fmla="*/ 6786 h 578"/>
                <a:gd name="T4" fmla="+- 0 7218 7062"/>
                <a:gd name="T5" fmla="*/ T4 w 457"/>
                <a:gd name="T6" fmla="+- 0 6797 6786"/>
                <a:gd name="T7" fmla="*/ 6797 h 578"/>
                <a:gd name="T8" fmla="+- 0 7156 7062"/>
                <a:gd name="T9" fmla="*/ T8 w 457"/>
                <a:gd name="T10" fmla="+- 0 6830 6786"/>
                <a:gd name="T11" fmla="*/ 6830 h 578"/>
                <a:gd name="T12" fmla="+- 0 7106 7062"/>
                <a:gd name="T13" fmla="*/ T12 w 457"/>
                <a:gd name="T14" fmla="+- 0 6879 6786"/>
                <a:gd name="T15" fmla="*/ 6879 h 578"/>
                <a:gd name="T16" fmla="+- 0 7074 7062"/>
                <a:gd name="T17" fmla="*/ T16 w 457"/>
                <a:gd name="T18" fmla="+- 0 6942 6786"/>
                <a:gd name="T19" fmla="*/ 6942 h 578"/>
                <a:gd name="T20" fmla="+- 0 7062 7062"/>
                <a:gd name="T21" fmla="*/ T20 w 457"/>
                <a:gd name="T22" fmla="+- 0 7014 6786"/>
                <a:gd name="T23" fmla="*/ 7014 h 578"/>
                <a:gd name="T24" fmla="+- 0 7066 7062"/>
                <a:gd name="T25" fmla="*/ T24 w 457"/>
                <a:gd name="T26" fmla="+- 0 7091 6786"/>
                <a:gd name="T27" fmla="*/ 7091 h 578"/>
                <a:gd name="T28" fmla="+- 0 7091 7062"/>
                <a:gd name="T29" fmla="*/ T28 w 457"/>
                <a:gd name="T30" fmla="+- 0 7152 6786"/>
                <a:gd name="T31" fmla="*/ 7152 h 578"/>
                <a:gd name="T32" fmla="+- 0 7159 7062"/>
                <a:gd name="T33" fmla="*/ T32 w 457"/>
                <a:gd name="T34" fmla="+- 0 7233 6786"/>
                <a:gd name="T35" fmla="*/ 7233 h 578"/>
                <a:gd name="T36" fmla="+- 0 7291 7062"/>
                <a:gd name="T37" fmla="*/ T36 w 457"/>
                <a:gd name="T38" fmla="+- 0 7364 6786"/>
                <a:gd name="T39" fmla="*/ 7364 h 578"/>
                <a:gd name="T40" fmla="+- 0 7326 7062"/>
                <a:gd name="T41" fmla="*/ T40 w 457"/>
                <a:gd name="T42" fmla="+- 0 7327 6786"/>
                <a:gd name="T43" fmla="*/ 7327 h 578"/>
                <a:gd name="T44" fmla="+- 0 7405 7062"/>
                <a:gd name="T45" fmla="*/ T44 w 457"/>
                <a:gd name="T46" fmla="+- 0 7236 6786"/>
                <a:gd name="T47" fmla="*/ 7236 h 578"/>
                <a:gd name="T48" fmla="+- 0 7483 7062"/>
                <a:gd name="T49" fmla="*/ T48 w 457"/>
                <a:gd name="T50" fmla="+- 0 7122 6786"/>
                <a:gd name="T51" fmla="*/ 7122 h 578"/>
                <a:gd name="T52" fmla="+- 0 7519 7062"/>
                <a:gd name="T53" fmla="*/ T52 w 457"/>
                <a:gd name="T54" fmla="+- 0 7014 6786"/>
                <a:gd name="T55" fmla="*/ 7014 h 578"/>
                <a:gd name="T56" fmla="+- 0 7507 7062"/>
                <a:gd name="T57" fmla="*/ T56 w 457"/>
                <a:gd name="T58" fmla="+- 0 6942 6786"/>
                <a:gd name="T59" fmla="*/ 6942 h 578"/>
                <a:gd name="T60" fmla="+- 0 7475 7062"/>
                <a:gd name="T61" fmla="*/ T60 w 457"/>
                <a:gd name="T62" fmla="+- 0 6879 6786"/>
                <a:gd name="T63" fmla="*/ 6879 h 578"/>
                <a:gd name="T64" fmla="+- 0 7425 7062"/>
                <a:gd name="T65" fmla="*/ T64 w 457"/>
                <a:gd name="T66" fmla="+- 0 6830 6786"/>
                <a:gd name="T67" fmla="*/ 6830 h 578"/>
                <a:gd name="T68" fmla="+- 0 7363 7062"/>
                <a:gd name="T69" fmla="*/ T68 w 457"/>
                <a:gd name="T70" fmla="+- 0 6797 6786"/>
                <a:gd name="T71" fmla="*/ 6797 h 578"/>
                <a:gd name="T72" fmla="+- 0 7291 7062"/>
                <a:gd name="T73" fmla="*/ T72 w 457"/>
                <a:gd name="T74" fmla="+- 0 6786 6786"/>
                <a:gd name="T75" fmla="*/ 6786 h 5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57" h="578">
                  <a:moveTo>
                    <a:pt x="229" y="0"/>
                  </a:moveTo>
                  <a:lnTo>
                    <a:pt x="156" y="11"/>
                  </a:lnTo>
                  <a:lnTo>
                    <a:pt x="94" y="44"/>
                  </a:lnTo>
                  <a:lnTo>
                    <a:pt x="44" y="93"/>
                  </a:lnTo>
                  <a:lnTo>
                    <a:pt x="12" y="156"/>
                  </a:lnTo>
                  <a:lnTo>
                    <a:pt x="0" y="228"/>
                  </a:lnTo>
                  <a:lnTo>
                    <a:pt x="4" y="305"/>
                  </a:lnTo>
                  <a:lnTo>
                    <a:pt x="29" y="366"/>
                  </a:lnTo>
                  <a:lnTo>
                    <a:pt x="97" y="447"/>
                  </a:lnTo>
                  <a:lnTo>
                    <a:pt x="229" y="578"/>
                  </a:lnTo>
                  <a:lnTo>
                    <a:pt x="264" y="541"/>
                  </a:lnTo>
                  <a:lnTo>
                    <a:pt x="343" y="450"/>
                  </a:lnTo>
                  <a:lnTo>
                    <a:pt x="421" y="336"/>
                  </a:lnTo>
                  <a:lnTo>
                    <a:pt x="457" y="228"/>
                  </a:lnTo>
                  <a:lnTo>
                    <a:pt x="445" y="156"/>
                  </a:lnTo>
                  <a:lnTo>
                    <a:pt x="413" y="93"/>
                  </a:lnTo>
                  <a:lnTo>
                    <a:pt x="363" y="44"/>
                  </a:lnTo>
                  <a:lnTo>
                    <a:pt x="301" y="1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86A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65" name="Freeform 723"/>
            <p:cNvSpPr>
              <a:spLocks/>
            </p:cNvSpPr>
            <p:nvPr/>
          </p:nvSpPr>
          <p:spPr bwMode="auto">
            <a:xfrm>
              <a:off x="7062" y="6786"/>
              <a:ext cx="457" cy="578"/>
            </a:xfrm>
            <a:custGeom>
              <a:avLst/>
              <a:gdLst>
                <a:gd name="T0" fmla="+- 0 7519 7062"/>
                <a:gd name="T1" fmla="*/ T0 w 457"/>
                <a:gd name="T2" fmla="+- 0 7014 6786"/>
                <a:gd name="T3" fmla="*/ 7014 h 578"/>
                <a:gd name="T4" fmla="+- 0 7483 7062"/>
                <a:gd name="T5" fmla="*/ T4 w 457"/>
                <a:gd name="T6" fmla="+- 0 7122 6786"/>
                <a:gd name="T7" fmla="*/ 7122 h 578"/>
                <a:gd name="T8" fmla="+- 0 7405 7062"/>
                <a:gd name="T9" fmla="*/ T8 w 457"/>
                <a:gd name="T10" fmla="+- 0 7236 6786"/>
                <a:gd name="T11" fmla="*/ 7236 h 578"/>
                <a:gd name="T12" fmla="+- 0 7326 7062"/>
                <a:gd name="T13" fmla="*/ T12 w 457"/>
                <a:gd name="T14" fmla="+- 0 7327 6786"/>
                <a:gd name="T15" fmla="*/ 7327 h 578"/>
                <a:gd name="T16" fmla="+- 0 7291 7062"/>
                <a:gd name="T17" fmla="*/ T16 w 457"/>
                <a:gd name="T18" fmla="+- 0 7364 6786"/>
                <a:gd name="T19" fmla="*/ 7364 h 578"/>
                <a:gd name="T20" fmla="+- 0 7159 7062"/>
                <a:gd name="T21" fmla="*/ T20 w 457"/>
                <a:gd name="T22" fmla="+- 0 7233 6786"/>
                <a:gd name="T23" fmla="*/ 7233 h 578"/>
                <a:gd name="T24" fmla="+- 0 7091 7062"/>
                <a:gd name="T25" fmla="*/ T24 w 457"/>
                <a:gd name="T26" fmla="+- 0 7152 6786"/>
                <a:gd name="T27" fmla="*/ 7152 h 578"/>
                <a:gd name="T28" fmla="+- 0 7066 7062"/>
                <a:gd name="T29" fmla="*/ T28 w 457"/>
                <a:gd name="T30" fmla="+- 0 7091 6786"/>
                <a:gd name="T31" fmla="*/ 7091 h 578"/>
                <a:gd name="T32" fmla="+- 0 7062 7062"/>
                <a:gd name="T33" fmla="*/ T32 w 457"/>
                <a:gd name="T34" fmla="+- 0 7014 6786"/>
                <a:gd name="T35" fmla="*/ 7014 h 578"/>
                <a:gd name="T36" fmla="+- 0 7074 7062"/>
                <a:gd name="T37" fmla="*/ T36 w 457"/>
                <a:gd name="T38" fmla="+- 0 6942 6786"/>
                <a:gd name="T39" fmla="*/ 6942 h 578"/>
                <a:gd name="T40" fmla="+- 0 7106 7062"/>
                <a:gd name="T41" fmla="*/ T40 w 457"/>
                <a:gd name="T42" fmla="+- 0 6879 6786"/>
                <a:gd name="T43" fmla="*/ 6879 h 578"/>
                <a:gd name="T44" fmla="+- 0 7156 7062"/>
                <a:gd name="T45" fmla="*/ T44 w 457"/>
                <a:gd name="T46" fmla="+- 0 6830 6786"/>
                <a:gd name="T47" fmla="*/ 6830 h 578"/>
                <a:gd name="T48" fmla="+- 0 7218 7062"/>
                <a:gd name="T49" fmla="*/ T48 w 457"/>
                <a:gd name="T50" fmla="+- 0 6797 6786"/>
                <a:gd name="T51" fmla="*/ 6797 h 578"/>
                <a:gd name="T52" fmla="+- 0 7291 7062"/>
                <a:gd name="T53" fmla="*/ T52 w 457"/>
                <a:gd name="T54" fmla="+- 0 6786 6786"/>
                <a:gd name="T55" fmla="*/ 6786 h 578"/>
                <a:gd name="T56" fmla="+- 0 7363 7062"/>
                <a:gd name="T57" fmla="*/ T56 w 457"/>
                <a:gd name="T58" fmla="+- 0 6797 6786"/>
                <a:gd name="T59" fmla="*/ 6797 h 578"/>
                <a:gd name="T60" fmla="+- 0 7425 7062"/>
                <a:gd name="T61" fmla="*/ T60 w 457"/>
                <a:gd name="T62" fmla="+- 0 6830 6786"/>
                <a:gd name="T63" fmla="*/ 6830 h 578"/>
                <a:gd name="T64" fmla="+- 0 7475 7062"/>
                <a:gd name="T65" fmla="*/ T64 w 457"/>
                <a:gd name="T66" fmla="+- 0 6879 6786"/>
                <a:gd name="T67" fmla="*/ 6879 h 578"/>
                <a:gd name="T68" fmla="+- 0 7507 7062"/>
                <a:gd name="T69" fmla="*/ T68 w 457"/>
                <a:gd name="T70" fmla="+- 0 6942 6786"/>
                <a:gd name="T71" fmla="*/ 6942 h 578"/>
                <a:gd name="T72" fmla="+- 0 7519 7062"/>
                <a:gd name="T73" fmla="*/ T72 w 457"/>
                <a:gd name="T74" fmla="+- 0 7014 6786"/>
                <a:gd name="T75" fmla="*/ 7014 h 5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57" h="578">
                  <a:moveTo>
                    <a:pt x="457" y="228"/>
                  </a:moveTo>
                  <a:lnTo>
                    <a:pt x="421" y="336"/>
                  </a:lnTo>
                  <a:lnTo>
                    <a:pt x="343" y="450"/>
                  </a:lnTo>
                  <a:lnTo>
                    <a:pt x="264" y="541"/>
                  </a:lnTo>
                  <a:lnTo>
                    <a:pt x="229" y="578"/>
                  </a:lnTo>
                  <a:lnTo>
                    <a:pt x="97" y="447"/>
                  </a:lnTo>
                  <a:lnTo>
                    <a:pt x="29" y="366"/>
                  </a:lnTo>
                  <a:lnTo>
                    <a:pt x="4" y="305"/>
                  </a:lnTo>
                  <a:lnTo>
                    <a:pt x="0" y="228"/>
                  </a:lnTo>
                  <a:lnTo>
                    <a:pt x="12" y="156"/>
                  </a:lnTo>
                  <a:lnTo>
                    <a:pt x="44" y="93"/>
                  </a:lnTo>
                  <a:lnTo>
                    <a:pt x="94" y="44"/>
                  </a:lnTo>
                  <a:lnTo>
                    <a:pt x="156" y="11"/>
                  </a:lnTo>
                  <a:lnTo>
                    <a:pt x="229" y="0"/>
                  </a:lnTo>
                  <a:lnTo>
                    <a:pt x="301" y="11"/>
                  </a:lnTo>
                  <a:lnTo>
                    <a:pt x="363" y="44"/>
                  </a:lnTo>
                  <a:lnTo>
                    <a:pt x="413" y="93"/>
                  </a:lnTo>
                  <a:lnTo>
                    <a:pt x="445" y="156"/>
                  </a:lnTo>
                  <a:lnTo>
                    <a:pt x="457" y="228"/>
                  </a:lnTo>
                  <a:close/>
                </a:path>
              </a:pathLst>
            </a:custGeom>
            <a:noFill/>
            <a:ln w="1173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02564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/>
        </p:nvSpPr>
        <p:spPr>
          <a:xfrm>
            <a:off x="4655088" y="3032991"/>
            <a:ext cx="3087752" cy="13365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1447802" y="4477972"/>
            <a:ext cx="3087752" cy="13365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1447802" y="3032991"/>
            <a:ext cx="3087752" cy="13365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8AEA-A8C4-174E-8EFD-BEC55022C53C}" type="slidenum">
              <a:rPr lang="it-IT" smtClean="0"/>
              <a:t>4</a:t>
            </a:fld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94762" y="330200"/>
            <a:ext cx="4565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7AA438"/>
                </a:solidFill>
                <a:latin typeface="Arial"/>
                <a:cs typeface="Arial"/>
                <a:hlinkClick r:id="rId2" action="ppaction://hlinkfile"/>
              </a:rPr>
              <a:t>PERCHÈ </a:t>
            </a:r>
            <a:r>
              <a:rPr lang="it-IT" sz="2800" b="1" dirty="0">
                <a:solidFill>
                  <a:srgbClr val="7AA438"/>
                </a:solidFill>
                <a:latin typeface="Arial"/>
                <a:cs typeface="Arial"/>
                <a:hlinkClick r:id="rId2" action="ppaction://hlinkfile"/>
              </a:rPr>
              <a:t>BRICKS</a:t>
            </a:r>
            <a:endParaRPr lang="it-IT" sz="2800" b="1" dirty="0">
              <a:solidFill>
                <a:srgbClr val="7AA438"/>
              </a:solidFill>
              <a:latin typeface="Arial"/>
              <a:cs typeface="Arial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447802" y="1483696"/>
            <a:ext cx="6295038" cy="132343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tx1"/>
                </a:solidFill>
              </a:rPr>
              <a:t>La   Comunicazione CE 433 del 31/07/2012 invita gli Stati membri a  definire una </a:t>
            </a:r>
            <a:r>
              <a:rPr lang="it-IT" sz="1600" dirty="0" smtClean="0">
                <a:solidFill>
                  <a:schemeClr val="tx1"/>
                </a:solidFill>
              </a:rPr>
              <a:t>“</a:t>
            </a:r>
            <a:r>
              <a:rPr lang="it-IT" sz="1600" dirty="0">
                <a:solidFill>
                  <a:schemeClr val="tx1"/>
                </a:solidFill>
              </a:rPr>
              <a:t>Strategia per la competitività sostenibile del settore delle costruzioni e delle sue imprese”; </a:t>
            </a:r>
            <a:r>
              <a:rPr lang="it-IT" sz="1600" dirty="0" smtClean="0">
                <a:solidFill>
                  <a:schemeClr val="tx1"/>
                </a:solidFill>
              </a:rPr>
              <a:t>favorendo </a:t>
            </a:r>
            <a:r>
              <a:rPr lang="it-IT" sz="1600" dirty="0">
                <a:solidFill>
                  <a:schemeClr val="tx1"/>
                </a:solidFill>
              </a:rPr>
              <a:t>un dialogo attivo </a:t>
            </a:r>
            <a:r>
              <a:rPr lang="it-IT" sz="1600" dirty="0" smtClean="0">
                <a:solidFill>
                  <a:schemeClr val="tx1"/>
                </a:solidFill>
              </a:rPr>
              <a:t>fra istituzioni </a:t>
            </a:r>
            <a:r>
              <a:rPr lang="it-IT" sz="1600" dirty="0">
                <a:solidFill>
                  <a:schemeClr val="tx1"/>
                </a:solidFill>
              </a:rPr>
              <a:t>e attori del settore per promuovere </a:t>
            </a:r>
            <a:r>
              <a:rPr lang="it-IT" sz="1600" dirty="0" smtClean="0">
                <a:solidFill>
                  <a:schemeClr val="tx1"/>
                </a:solidFill>
              </a:rPr>
              <a:t>lo </a:t>
            </a:r>
            <a:r>
              <a:rPr lang="it-IT" sz="1600" dirty="0">
                <a:solidFill>
                  <a:schemeClr val="tx1"/>
                </a:solidFill>
              </a:rPr>
              <a:t>sviluppo  di competenze professionali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532034" y="3291547"/>
            <a:ext cx="293872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1600" dirty="0">
                <a:solidFill>
                  <a:srgbClr val="000000"/>
                </a:solidFill>
              </a:rPr>
              <a:t>In Italia un alto numero di lavoratori non ha frequentato corsi di formazione formale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739320" y="3291547"/>
            <a:ext cx="2912807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1600" dirty="0">
                <a:solidFill>
                  <a:srgbClr val="000000"/>
                </a:solidFill>
              </a:rPr>
              <a:t>Esistono 144 diversi profili con una vastissima differenziazione regionale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551472" y="4737327"/>
            <a:ext cx="2919288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1600" dirty="0">
                <a:solidFill>
                  <a:srgbClr val="000000"/>
                </a:solidFill>
              </a:rPr>
              <a:t>Il sistema formativo, formatori e materiali, è complessivamente poco aggiornato 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4655088" y="4477972"/>
            <a:ext cx="3087752" cy="13365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4771717" y="4491097"/>
            <a:ext cx="288041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1600" dirty="0">
                <a:solidFill>
                  <a:srgbClr val="000000"/>
                </a:solidFill>
              </a:rPr>
              <a:t>l’Italia si pone a livelli molto bassi nelle classifiche europee per la scarsa qualità della formazione professionale e </a:t>
            </a:r>
            <a:r>
              <a:rPr lang="it-IT" sz="1600" dirty="0" smtClean="0">
                <a:solidFill>
                  <a:srgbClr val="000000"/>
                </a:solidFill>
              </a:rPr>
              <a:t>di capacità di innovazione</a:t>
            </a:r>
            <a:endParaRPr lang="it-IT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18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8AEA-A8C4-174E-8EFD-BEC55022C53C}" type="slidenum">
              <a:rPr lang="it-IT" smtClean="0"/>
              <a:t>5</a:t>
            </a:fld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94762" y="330200"/>
            <a:ext cx="4565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7AA438"/>
                </a:solidFill>
                <a:latin typeface="Arial"/>
                <a:cs typeface="Arial"/>
              </a:rPr>
              <a:t>Risultati raggiunti</a:t>
            </a:r>
            <a:endParaRPr lang="it-IT" sz="2800" b="1" dirty="0">
              <a:solidFill>
                <a:srgbClr val="7AA438"/>
              </a:solidFill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094762" y="1086771"/>
            <a:ext cx="6434739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rgbClr val="7AA438"/>
                </a:solidFill>
              </a:rPr>
              <a:t>11 MODELLI DI QUALIFICA e/o CERTIFICAZIONE </a:t>
            </a:r>
            <a:r>
              <a:rPr lang="it-IT" sz="1600" dirty="0" smtClean="0"/>
              <a:t>volontari </a:t>
            </a:r>
            <a:r>
              <a:rPr lang="it-IT" sz="1600" dirty="0"/>
              <a:t>delle competenze </a:t>
            </a:r>
            <a:r>
              <a:rPr lang="it-IT" sz="1600" dirty="0" smtClean="0"/>
              <a:t>formali</a:t>
            </a:r>
            <a:r>
              <a:rPr lang="it-IT" sz="1600" dirty="0"/>
              <a:t>, non formali e </a:t>
            </a:r>
            <a:r>
              <a:rPr lang="it-IT" sz="1600" dirty="0" smtClean="0"/>
              <a:t>informali.</a:t>
            </a:r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Dialogo con tutte le regioni e l’ISFOL per promuovere la  costituzione di un </a:t>
            </a:r>
            <a:r>
              <a:rPr lang="it-IT" sz="1600" b="1" dirty="0">
                <a:solidFill>
                  <a:srgbClr val="7AA438"/>
                </a:solidFill>
              </a:rPr>
              <a:t>UNICO SISTEMA NAZIONALE </a:t>
            </a:r>
            <a:r>
              <a:rPr lang="it-IT" sz="1600" dirty="0"/>
              <a:t>di qualifica allineato all’Europa</a:t>
            </a:r>
          </a:p>
          <a:p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Progettazione di  </a:t>
            </a:r>
            <a:r>
              <a:rPr lang="it-IT" sz="1600" b="1" dirty="0">
                <a:solidFill>
                  <a:srgbClr val="7AA438"/>
                </a:solidFill>
              </a:rPr>
              <a:t>NUOVI PERCORSI FORMATIVI </a:t>
            </a:r>
            <a:r>
              <a:rPr lang="it-IT" sz="1600" dirty="0"/>
              <a:t>a partire dalle esigenze manifestate dalle regioni </a:t>
            </a:r>
            <a:endParaRPr lang="it-I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Essere </a:t>
            </a:r>
            <a:r>
              <a:rPr lang="it-IT" sz="1600" dirty="0"/>
              <a:t>un </a:t>
            </a:r>
            <a:r>
              <a:rPr lang="it-IT" sz="1600" b="1" dirty="0" smtClean="0">
                <a:solidFill>
                  <a:srgbClr val="7AA438"/>
                </a:solidFill>
              </a:rPr>
              <a:t>PUNTO DI RIFERIMENTO NAZIONALE </a:t>
            </a:r>
            <a:r>
              <a:rPr lang="it-IT" sz="1600" dirty="0" smtClean="0"/>
              <a:t>per </a:t>
            </a:r>
            <a:r>
              <a:rPr lang="it-IT" sz="1600" dirty="0"/>
              <a:t>l’ottenimento di una qualifica che rispetti i requisiti professionali </a:t>
            </a:r>
            <a:r>
              <a:rPr lang="it-IT" sz="1600" dirty="0" smtClean="0"/>
              <a:t>europei</a:t>
            </a:r>
            <a:r>
              <a:rPr lang="it-IT" sz="1600" dirty="0"/>
              <a:t> </a:t>
            </a:r>
            <a:r>
              <a:rPr lang="it-IT" sz="1600" dirty="0" smtClean="0"/>
              <a:t>attraverso la predisposizione del regolamento per il </a:t>
            </a:r>
            <a:r>
              <a:rPr lang="it-IT" sz="1600" b="1" dirty="0">
                <a:solidFill>
                  <a:srgbClr val="7AA438"/>
                </a:solidFill>
              </a:rPr>
              <a:t>MARCHIO BRICKS</a:t>
            </a:r>
          </a:p>
          <a:p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Produrre </a:t>
            </a:r>
            <a:r>
              <a:rPr lang="it-IT" sz="1600" b="1" dirty="0">
                <a:solidFill>
                  <a:srgbClr val="7AA438"/>
                </a:solidFill>
              </a:rPr>
              <a:t>SUPPORTI DIDATTICI </a:t>
            </a:r>
            <a:r>
              <a:rPr lang="it-IT" sz="1600" dirty="0" smtClean="0"/>
              <a:t>per chi lavora nel campo della formazione professionale (e-learning, autovalutazione, valutazione, modelli per la formazione in cantiere)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Formulare un </a:t>
            </a:r>
            <a:r>
              <a:rPr lang="it-IT" sz="1600" b="1" dirty="0" smtClean="0">
                <a:solidFill>
                  <a:srgbClr val="7AA438"/>
                </a:solidFill>
              </a:rPr>
              <a:t>POLICY PAPER </a:t>
            </a:r>
            <a:r>
              <a:rPr lang="it-IT" sz="1600" dirty="0" smtClean="0"/>
              <a:t>perché tutti i portatori d’interesse traggano il maggior profitto da quanto realizzato con il progetto. </a:t>
            </a:r>
            <a:endParaRPr lang="it-IT" sz="1600" dirty="0"/>
          </a:p>
          <a:p>
            <a:pPr marL="284400">
              <a:spcAft>
                <a:spcPts val="1800"/>
              </a:spcAft>
            </a:pP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0191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1033" y="274638"/>
            <a:ext cx="6556053" cy="711124"/>
          </a:xfrm>
        </p:spPr>
        <p:txBody>
          <a:bodyPr>
            <a:normAutofit fontScale="90000"/>
          </a:bodyPr>
          <a:lstStyle/>
          <a:p>
            <a:r>
              <a:rPr lang="it-IT" dirty="0"/>
              <a:t>11 MODELLI </a:t>
            </a:r>
            <a:r>
              <a:rPr lang="it-IT" dirty="0" smtClean="0"/>
              <a:t>di qualificazione e/o certificazione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09524" y="1600201"/>
            <a:ext cx="7061019" cy="4272038"/>
          </a:xfrm>
        </p:spPr>
        <p:txBody>
          <a:bodyPr>
            <a:normAutofit fontScale="62500" lnSpcReduction="20000"/>
          </a:bodyPr>
          <a:lstStyle/>
          <a:p>
            <a:r>
              <a:rPr lang="it-IT" dirty="0" smtClean="0"/>
              <a:t>Installatore </a:t>
            </a:r>
            <a:r>
              <a:rPr lang="it-IT" dirty="0"/>
              <a:t>di Sistemi di Isolamento Termico a </a:t>
            </a:r>
            <a:r>
              <a:rPr lang="it-IT" dirty="0" smtClean="0"/>
              <a:t>Cappotto</a:t>
            </a:r>
            <a:endParaRPr lang="it-IT" dirty="0"/>
          </a:p>
          <a:p>
            <a:r>
              <a:rPr lang="it-IT" dirty="0"/>
              <a:t>Auditor Energetico (REDE</a:t>
            </a:r>
            <a:r>
              <a:rPr lang="it-IT" dirty="0" smtClean="0"/>
              <a:t>)</a:t>
            </a:r>
            <a:endParaRPr lang="it-IT" dirty="0"/>
          </a:p>
          <a:p>
            <a:r>
              <a:rPr lang="it-IT" dirty="0" smtClean="0"/>
              <a:t>Installatore </a:t>
            </a:r>
            <a:r>
              <a:rPr lang="it-IT" dirty="0"/>
              <a:t>di Impianti Geotermici a Pompa di </a:t>
            </a:r>
            <a:r>
              <a:rPr lang="it-IT" dirty="0" smtClean="0"/>
              <a:t>Calore</a:t>
            </a:r>
            <a:endParaRPr lang="it-IT" dirty="0"/>
          </a:p>
          <a:p>
            <a:r>
              <a:rPr lang="it-IT" dirty="0"/>
              <a:t>Tecnico dei Sistemi di Building </a:t>
            </a:r>
            <a:r>
              <a:rPr lang="it-IT" dirty="0" smtClean="0"/>
              <a:t>Automation</a:t>
            </a:r>
            <a:endParaRPr lang="it-IT" dirty="0"/>
          </a:p>
          <a:p>
            <a:r>
              <a:rPr lang="it-IT" dirty="0"/>
              <a:t>Installatore, Gestore e Manutentore di Impianti Solari </a:t>
            </a:r>
            <a:r>
              <a:rPr lang="it-IT" dirty="0" smtClean="0"/>
              <a:t>Termici</a:t>
            </a:r>
            <a:endParaRPr lang="it-IT" dirty="0"/>
          </a:p>
          <a:p>
            <a:r>
              <a:rPr lang="it-IT" dirty="0"/>
              <a:t>Installatore di Impianti a </a:t>
            </a:r>
            <a:r>
              <a:rPr lang="it-IT" dirty="0" smtClean="0"/>
              <a:t>Biomasse</a:t>
            </a:r>
            <a:endParaRPr lang="it-IT" dirty="0"/>
          </a:p>
          <a:p>
            <a:r>
              <a:rPr lang="it-IT" dirty="0"/>
              <a:t>Manutentori di Canne Fumarie (Spazzacamini</a:t>
            </a:r>
            <a:r>
              <a:rPr lang="it-IT" dirty="0" smtClean="0"/>
              <a:t>)</a:t>
            </a:r>
            <a:endParaRPr lang="it-IT" dirty="0"/>
          </a:p>
          <a:p>
            <a:r>
              <a:rPr lang="it-IT" dirty="0"/>
              <a:t>Installatori di Impianti </a:t>
            </a:r>
            <a:r>
              <a:rPr lang="it-IT" dirty="0" smtClean="0"/>
              <a:t>Fotovoltaici</a:t>
            </a:r>
            <a:endParaRPr lang="it-IT" dirty="0"/>
          </a:p>
          <a:p>
            <a:r>
              <a:rPr lang="it-IT" dirty="0"/>
              <a:t>Installatore di Caldaie Termiche (&lt;35Kw) </a:t>
            </a:r>
            <a:endParaRPr lang="it-IT" dirty="0" smtClean="0"/>
          </a:p>
          <a:p>
            <a:r>
              <a:rPr lang="it-IT" dirty="0"/>
              <a:t>Formatore d’Aula in ambito energetico</a:t>
            </a:r>
          </a:p>
          <a:p>
            <a:r>
              <a:rPr lang="it-IT" dirty="0" smtClean="0"/>
              <a:t>Formatore </a:t>
            </a:r>
            <a:r>
              <a:rPr lang="it-IT" dirty="0"/>
              <a:t>di cantiere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8AEA-A8C4-174E-8EFD-BEC55022C53C}" type="slidenum">
              <a:rPr lang="it-IT" smtClean="0"/>
              <a:pPr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616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65499" y="48148"/>
            <a:ext cx="8922995" cy="6754670"/>
            <a:chOff x="65499" y="188640"/>
            <a:chExt cx="8922995" cy="6754670"/>
          </a:xfrm>
        </p:grpSpPr>
        <p:cxnSp>
          <p:nvCxnSpPr>
            <p:cNvPr id="5" name="Connettore 2 4"/>
            <p:cNvCxnSpPr>
              <a:stCxn id="8" idx="0"/>
            </p:cNvCxnSpPr>
            <p:nvPr/>
          </p:nvCxnSpPr>
          <p:spPr>
            <a:xfrm flipH="1" flipV="1">
              <a:off x="4410198" y="1268762"/>
              <a:ext cx="130083" cy="459050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6" name="Rettangolo 5"/>
            <p:cNvSpPr/>
            <p:nvPr/>
          </p:nvSpPr>
          <p:spPr>
            <a:xfrm>
              <a:off x="3402084" y="4121316"/>
              <a:ext cx="2016224" cy="7920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Qualifica professionale</a:t>
              </a:r>
            </a:p>
            <a:p>
              <a:pPr algn="ctr"/>
              <a:r>
                <a:rPr lang="it-IT" dirty="0" smtClean="0"/>
                <a:t>regionale</a:t>
              </a:r>
              <a:endParaRPr lang="it-IT" dirty="0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611893" y="188640"/>
              <a:ext cx="2328259" cy="10801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Qualifica professionale specialistica</a:t>
              </a:r>
              <a:endParaRPr lang="it-IT" dirty="0"/>
            </a:p>
          </p:txBody>
        </p:sp>
        <p:cxnSp>
          <p:nvCxnSpPr>
            <p:cNvPr id="19" name="Connettore 2 18"/>
            <p:cNvCxnSpPr>
              <a:stCxn id="21" idx="0"/>
            </p:cNvCxnSpPr>
            <p:nvPr/>
          </p:nvCxnSpPr>
          <p:spPr>
            <a:xfrm flipH="1" flipV="1">
              <a:off x="5418309" y="1268761"/>
              <a:ext cx="2172221" cy="45345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20" name="CasellaDiTesto 19"/>
            <p:cNvSpPr txBox="1"/>
            <p:nvPr/>
          </p:nvSpPr>
          <p:spPr>
            <a:xfrm>
              <a:off x="6523691" y="5174708"/>
              <a:ext cx="1441613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it-IT" dirty="0" smtClean="0"/>
                <a:t>600-1200 ore</a:t>
              </a:r>
              <a:endParaRPr lang="it-IT" dirty="0"/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6924578" y="5803276"/>
              <a:ext cx="1331903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it-IT" dirty="0" smtClean="0"/>
                <a:t>Inoccupati e</a:t>
              </a:r>
            </a:p>
            <a:p>
              <a:r>
                <a:rPr lang="it-IT" dirty="0" smtClean="0"/>
                <a:t>disoccupati</a:t>
              </a:r>
              <a:endParaRPr lang="it-IT" dirty="0"/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5023843" y="6573978"/>
              <a:ext cx="2428477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t-IT" dirty="0" smtClean="0"/>
                <a:t>Regioni con FSE</a:t>
              </a:r>
              <a:endParaRPr lang="it-IT" dirty="0"/>
            </a:p>
          </p:txBody>
        </p:sp>
        <p:cxnSp>
          <p:nvCxnSpPr>
            <p:cNvPr id="35" name="Connettore 2 34"/>
            <p:cNvCxnSpPr/>
            <p:nvPr/>
          </p:nvCxnSpPr>
          <p:spPr>
            <a:xfrm flipH="1" flipV="1">
              <a:off x="1367645" y="1124745"/>
              <a:ext cx="36004" cy="489654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36" name="Rettangolo 35"/>
            <p:cNvSpPr/>
            <p:nvPr/>
          </p:nvSpPr>
          <p:spPr>
            <a:xfrm>
              <a:off x="179511" y="332657"/>
              <a:ext cx="2298043" cy="7920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Certificazione di parte terza</a:t>
              </a:r>
              <a:endParaRPr lang="it-IT" dirty="0"/>
            </a:p>
          </p:txBody>
        </p:sp>
        <p:sp>
          <p:nvSpPr>
            <p:cNvPr id="45" name="Rettangolo 44"/>
            <p:cNvSpPr/>
            <p:nvPr/>
          </p:nvSpPr>
          <p:spPr>
            <a:xfrm>
              <a:off x="179514" y="5622681"/>
              <a:ext cx="2280252" cy="61206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b="1" u="sng" dirty="0" smtClean="0">
                  <a:solidFill>
                    <a:srgbClr val="7AA438"/>
                  </a:solidFill>
                </a:rPr>
                <a:t>UC  definite da BRICKS</a:t>
              </a:r>
              <a:endParaRPr lang="it-IT" b="1" u="sng" dirty="0">
                <a:solidFill>
                  <a:srgbClr val="7AA438"/>
                </a:solidFill>
              </a:endParaRPr>
            </a:p>
          </p:txBody>
        </p:sp>
        <p:sp>
          <p:nvSpPr>
            <p:cNvPr id="47" name="Rettangolo 46"/>
            <p:cNvSpPr/>
            <p:nvPr/>
          </p:nvSpPr>
          <p:spPr>
            <a:xfrm>
              <a:off x="6298399" y="4211325"/>
              <a:ext cx="2019812" cy="61206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UC  di base e trasversali</a:t>
              </a:r>
              <a:endParaRPr lang="it-IT" dirty="0"/>
            </a:p>
          </p:txBody>
        </p:sp>
        <p:sp>
          <p:nvSpPr>
            <p:cNvPr id="50" name="CasellaDiTesto 49"/>
            <p:cNvSpPr txBox="1"/>
            <p:nvPr/>
          </p:nvSpPr>
          <p:spPr>
            <a:xfrm>
              <a:off x="759305" y="6309320"/>
              <a:ext cx="1138453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it-IT" dirty="0" smtClean="0"/>
                <a:t>ISO 17024</a:t>
              </a:r>
              <a:endParaRPr lang="it-IT" dirty="0"/>
            </a:p>
          </p:txBody>
        </p:sp>
        <p:sp>
          <p:nvSpPr>
            <p:cNvPr id="52" name="Freccia a destra 51"/>
            <p:cNvSpPr/>
            <p:nvPr/>
          </p:nvSpPr>
          <p:spPr>
            <a:xfrm>
              <a:off x="2477554" y="620689"/>
              <a:ext cx="1134340" cy="39517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3" name="Rettangolo 52"/>
            <p:cNvSpPr/>
            <p:nvPr/>
          </p:nvSpPr>
          <p:spPr>
            <a:xfrm>
              <a:off x="65499" y="1484784"/>
              <a:ext cx="1254140" cy="53700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Norma UNI</a:t>
              </a:r>
              <a:endParaRPr lang="it-IT" dirty="0"/>
            </a:p>
          </p:txBody>
        </p:sp>
        <p:sp>
          <p:nvSpPr>
            <p:cNvPr id="55" name="Rettangolo 54"/>
            <p:cNvSpPr/>
            <p:nvPr/>
          </p:nvSpPr>
          <p:spPr>
            <a:xfrm>
              <a:off x="2584591" y="1124745"/>
              <a:ext cx="920264" cy="3600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ODC</a:t>
              </a:r>
              <a:endParaRPr lang="it-IT" dirty="0"/>
            </a:p>
          </p:txBody>
        </p:sp>
        <p:sp>
          <p:nvSpPr>
            <p:cNvPr id="56" name="Rettangolo 55"/>
            <p:cNvSpPr/>
            <p:nvPr/>
          </p:nvSpPr>
          <p:spPr>
            <a:xfrm>
              <a:off x="1403649" y="1516266"/>
              <a:ext cx="1537759" cy="50552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RT</a:t>
              </a:r>
            </a:p>
            <a:p>
              <a:pPr algn="ctr"/>
              <a:r>
                <a:rPr lang="it-IT" dirty="0" smtClean="0"/>
                <a:t>ACCREDIA</a:t>
              </a:r>
              <a:endParaRPr lang="it-IT" dirty="0"/>
            </a:p>
          </p:txBody>
        </p:sp>
        <p:sp>
          <p:nvSpPr>
            <p:cNvPr id="58" name="Rettangolo 57"/>
            <p:cNvSpPr/>
            <p:nvPr/>
          </p:nvSpPr>
          <p:spPr>
            <a:xfrm>
              <a:off x="6015030" y="1124744"/>
              <a:ext cx="1017321" cy="3600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ODCR</a:t>
              </a:r>
              <a:endParaRPr lang="it-IT" dirty="0"/>
            </a:p>
          </p:txBody>
        </p:sp>
        <p:sp>
          <p:nvSpPr>
            <p:cNvPr id="59" name="Rettangolo 58"/>
            <p:cNvSpPr/>
            <p:nvPr/>
          </p:nvSpPr>
          <p:spPr>
            <a:xfrm>
              <a:off x="6972266" y="295781"/>
              <a:ext cx="2016228" cy="72008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Enti accreditati</a:t>
              </a:r>
              <a:endParaRPr lang="it-IT" dirty="0"/>
            </a:p>
          </p:txBody>
        </p:sp>
        <p:sp>
          <p:nvSpPr>
            <p:cNvPr id="61" name="Freccia a destra 60"/>
            <p:cNvSpPr/>
            <p:nvPr/>
          </p:nvSpPr>
          <p:spPr>
            <a:xfrm flipH="1">
              <a:off x="5994158" y="655821"/>
              <a:ext cx="978109" cy="16245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3707905" y="5859269"/>
              <a:ext cx="1664751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t-IT" dirty="0" smtClean="0"/>
                <a:t>Occupati </a:t>
              </a:r>
              <a:endParaRPr lang="it-IT" dirty="0"/>
            </a:p>
          </p:txBody>
        </p:sp>
        <p:sp>
          <p:nvSpPr>
            <p:cNvPr id="9" name="Parentesi graffa aperta 8"/>
            <p:cNvSpPr/>
            <p:nvPr/>
          </p:nvSpPr>
          <p:spPr>
            <a:xfrm rot="16200000">
              <a:off x="5928893" y="3501747"/>
              <a:ext cx="359598" cy="575960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7154027" y="2720164"/>
              <a:ext cx="1090555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it-IT" dirty="0" smtClean="0"/>
                <a:t>Corsi da </a:t>
              </a:r>
              <a:br>
                <a:rPr lang="it-IT" dirty="0" smtClean="0"/>
              </a:br>
              <a:r>
                <a:rPr lang="it-IT" dirty="0" smtClean="0"/>
                <a:t>32-80 ore</a:t>
              </a:r>
              <a:endParaRPr lang="it-IT" dirty="0"/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3350675" y="1673805"/>
              <a:ext cx="3228404" cy="3780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Ministero  lavoro</a:t>
              </a:r>
              <a:endParaRPr lang="it-IT" dirty="0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3389051" y="2656504"/>
              <a:ext cx="3583216" cy="61206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UC  BRICKS «</a:t>
              </a:r>
              <a:r>
                <a:rPr lang="it-IT" dirty="0" smtClean="0"/>
                <a:t>indipendenti»</a:t>
              </a:r>
              <a:endParaRPr lang="it-IT" dirty="0"/>
            </a:p>
          </p:txBody>
        </p:sp>
        <p:cxnSp>
          <p:nvCxnSpPr>
            <p:cNvPr id="31" name="Connettore 2 30"/>
            <p:cNvCxnSpPr>
              <a:stCxn id="12" idx="1"/>
            </p:cNvCxnSpPr>
            <p:nvPr/>
          </p:nvCxnSpPr>
          <p:spPr>
            <a:xfrm flipH="1">
              <a:off x="1451379" y="2962538"/>
              <a:ext cx="1937672" cy="2660143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2" name="CasellaDiTesto 31"/>
            <p:cNvSpPr txBox="1"/>
            <p:nvPr/>
          </p:nvSpPr>
          <p:spPr>
            <a:xfrm rot="16200000">
              <a:off x="-430803" y="3576507"/>
              <a:ext cx="37643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600" dirty="0" smtClean="0"/>
                <a:t>Sistema di certificazione delle competenze </a:t>
              </a:r>
              <a:br>
                <a:rPr lang="it-IT" sz="1600" dirty="0" smtClean="0"/>
              </a:br>
              <a:r>
                <a:rPr lang="it-IT" sz="1600" dirty="0" smtClean="0"/>
                <a:t>con parte terza indipendente</a:t>
              </a:r>
              <a:endParaRPr lang="it-IT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68938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07638" y="4725144"/>
            <a:ext cx="2208245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Elettricista per impianti esterni/interni nelle costruzioni</a:t>
            </a:r>
            <a:endParaRPr lang="it-IT" sz="1600" dirty="0"/>
          </a:p>
        </p:txBody>
      </p:sp>
      <p:sp>
        <p:nvSpPr>
          <p:cNvPr id="3" name="Rettangolo 2"/>
          <p:cNvSpPr/>
          <p:nvPr/>
        </p:nvSpPr>
        <p:spPr>
          <a:xfrm>
            <a:off x="5724128" y="4739492"/>
            <a:ext cx="2400267" cy="8497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Installatore e manutentore elettrico ed elettronico</a:t>
            </a:r>
            <a:endParaRPr lang="it-IT" sz="1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43541" y="5312241"/>
            <a:ext cx="593432" cy="36933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10.6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989212" y="5348024"/>
            <a:ext cx="476412" cy="36933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6.3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101244" y="4077072"/>
            <a:ext cx="756507" cy="3780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UC1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2006211" y="4084603"/>
            <a:ext cx="756507" cy="3780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UC2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2951397" y="4084603"/>
            <a:ext cx="756507" cy="3780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UC3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5037681" y="4153999"/>
            <a:ext cx="756507" cy="3780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UC1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5942648" y="4161530"/>
            <a:ext cx="756507" cy="3780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UC2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6887835" y="4161530"/>
            <a:ext cx="756507" cy="3780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UC3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7845893" y="4153999"/>
            <a:ext cx="756507" cy="3780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UC4</a:t>
            </a:r>
            <a:endParaRPr lang="it-IT" dirty="0"/>
          </a:p>
        </p:txBody>
      </p:sp>
      <p:cxnSp>
        <p:nvCxnSpPr>
          <p:cNvPr id="15" name="Connettore 2 14"/>
          <p:cNvCxnSpPr>
            <a:endCxn id="6" idx="2"/>
          </p:cNvCxnSpPr>
          <p:nvPr/>
        </p:nvCxnSpPr>
        <p:spPr>
          <a:xfrm flipH="1" flipV="1">
            <a:off x="1479498" y="4455114"/>
            <a:ext cx="378253" cy="2700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Connettore 2 16"/>
          <p:cNvCxnSpPr>
            <a:stCxn id="2" idx="0"/>
            <a:endCxn id="7" idx="2"/>
          </p:cNvCxnSpPr>
          <p:nvPr/>
        </p:nvCxnSpPr>
        <p:spPr>
          <a:xfrm flipH="1" flipV="1">
            <a:off x="2384464" y="4462645"/>
            <a:ext cx="27296" cy="2624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Connettore 2 18"/>
          <p:cNvCxnSpPr>
            <a:endCxn id="8" idx="2"/>
          </p:cNvCxnSpPr>
          <p:nvPr/>
        </p:nvCxnSpPr>
        <p:spPr>
          <a:xfrm flipV="1">
            <a:off x="2951398" y="4462645"/>
            <a:ext cx="378253" cy="2624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flipH="1" flipV="1">
            <a:off x="5284493" y="4524511"/>
            <a:ext cx="658156" cy="2149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flipH="1" flipV="1">
            <a:off x="6189459" y="4532042"/>
            <a:ext cx="131443" cy="2074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flipV="1">
            <a:off x="7134645" y="4532042"/>
            <a:ext cx="0" cy="2074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endCxn id="13" idx="2"/>
          </p:cNvCxnSpPr>
          <p:nvPr/>
        </p:nvCxnSpPr>
        <p:spPr>
          <a:xfrm flipV="1">
            <a:off x="7845894" y="4532041"/>
            <a:ext cx="378253" cy="193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635563" y="3832629"/>
            <a:ext cx="8643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smtClean="0"/>
              <a:t>installazione</a:t>
            </a:r>
            <a:endParaRPr lang="it-IT" sz="1050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4773938" y="3894166"/>
            <a:ext cx="9236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smtClean="0"/>
              <a:t>assemblaggio</a:t>
            </a:r>
            <a:endParaRPr lang="it-IT" sz="1050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1691681" y="3832629"/>
            <a:ext cx="9717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smtClean="0"/>
              <a:t>manutenzione</a:t>
            </a:r>
            <a:endParaRPr lang="it-IT" sz="1050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2918611" y="3832629"/>
            <a:ext cx="7986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smtClean="0"/>
              <a:t>riparazione</a:t>
            </a:r>
            <a:endParaRPr lang="it-IT" sz="1050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5924883" y="3895576"/>
            <a:ext cx="8194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smtClean="0"/>
              <a:t>regolazione</a:t>
            </a:r>
            <a:endParaRPr lang="it-IT" sz="1050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7657751" y="3895576"/>
            <a:ext cx="9717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smtClean="0"/>
              <a:t>manutenzione</a:t>
            </a:r>
            <a:endParaRPr lang="it-IT" sz="1050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6835832" y="3886462"/>
            <a:ext cx="6783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smtClean="0"/>
              <a:t>ripristino</a:t>
            </a:r>
            <a:endParaRPr lang="it-IT" sz="1050" dirty="0"/>
          </a:p>
        </p:txBody>
      </p:sp>
      <p:sp>
        <p:nvSpPr>
          <p:cNvPr id="36" name="Rettangolo 35"/>
          <p:cNvSpPr/>
          <p:nvPr/>
        </p:nvSpPr>
        <p:spPr>
          <a:xfrm>
            <a:off x="2931424" y="235424"/>
            <a:ext cx="3114656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dk1"/>
                </a:solidFill>
              </a:rPr>
              <a:t>Esperto di domotica</a:t>
            </a:r>
            <a:endParaRPr lang="it-IT" dirty="0">
              <a:solidFill>
                <a:schemeClr val="dk1"/>
              </a:solidFill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1479497" y="2395664"/>
            <a:ext cx="6555523" cy="2700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dk1"/>
                </a:solidFill>
              </a:rPr>
              <a:t>Profilo BRICKS</a:t>
            </a:r>
            <a:endParaRPr lang="it-IT" sz="1600" dirty="0">
              <a:solidFill>
                <a:schemeClr val="dk1"/>
              </a:solidFill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2193564" y="1804988"/>
            <a:ext cx="756507" cy="3780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UC1</a:t>
            </a:r>
            <a:endParaRPr lang="it-IT" dirty="0"/>
          </a:p>
        </p:txBody>
      </p:sp>
      <p:sp>
        <p:nvSpPr>
          <p:cNvPr id="41" name="Rettangolo 40"/>
          <p:cNvSpPr/>
          <p:nvPr/>
        </p:nvSpPr>
        <p:spPr>
          <a:xfrm>
            <a:off x="3451021" y="1804988"/>
            <a:ext cx="756507" cy="3780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UC2</a:t>
            </a:r>
            <a:endParaRPr lang="it-IT" dirty="0"/>
          </a:p>
        </p:txBody>
      </p:sp>
      <p:sp>
        <p:nvSpPr>
          <p:cNvPr id="42" name="Rettangolo 41"/>
          <p:cNvSpPr/>
          <p:nvPr/>
        </p:nvSpPr>
        <p:spPr>
          <a:xfrm>
            <a:off x="4757259" y="1812518"/>
            <a:ext cx="756507" cy="3780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UC3</a:t>
            </a:r>
            <a:endParaRPr lang="it-IT" dirty="0"/>
          </a:p>
        </p:txBody>
      </p:sp>
      <p:sp>
        <p:nvSpPr>
          <p:cNvPr id="43" name="Rettangolo 42"/>
          <p:cNvSpPr/>
          <p:nvPr/>
        </p:nvSpPr>
        <p:spPr>
          <a:xfrm>
            <a:off x="5974637" y="1823679"/>
            <a:ext cx="756507" cy="3780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UC4</a:t>
            </a:r>
            <a:endParaRPr lang="it-IT" dirty="0"/>
          </a:p>
        </p:txBody>
      </p:sp>
      <p:cxnSp>
        <p:nvCxnSpPr>
          <p:cNvPr id="44" name="Connettore 2 43"/>
          <p:cNvCxnSpPr/>
          <p:nvPr/>
        </p:nvCxnSpPr>
        <p:spPr>
          <a:xfrm flipH="1" flipV="1">
            <a:off x="1243151" y="2191938"/>
            <a:ext cx="658156" cy="2149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Connettore 2 44"/>
          <p:cNvCxnSpPr/>
          <p:nvPr/>
        </p:nvCxnSpPr>
        <p:spPr>
          <a:xfrm flipH="1" flipV="1">
            <a:off x="2630782" y="2181096"/>
            <a:ext cx="131443" cy="2074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Connettore 2 45"/>
          <p:cNvCxnSpPr/>
          <p:nvPr/>
        </p:nvCxnSpPr>
        <p:spPr>
          <a:xfrm flipV="1">
            <a:off x="3829275" y="2177591"/>
            <a:ext cx="0" cy="2074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Connettore 2 46"/>
          <p:cNvCxnSpPr>
            <a:endCxn id="43" idx="2"/>
          </p:cNvCxnSpPr>
          <p:nvPr/>
        </p:nvCxnSpPr>
        <p:spPr>
          <a:xfrm flipV="1">
            <a:off x="5974638" y="2201721"/>
            <a:ext cx="378253" cy="193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8" name="CasellaDiTesto 47"/>
          <p:cNvSpPr txBox="1"/>
          <p:nvPr/>
        </p:nvSpPr>
        <p:spPr>
          <a:xfrm>
            <a:off x="2151337" y="1244468"/>
            <a:ext cx="8707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050" dirty="0" smtClean="0"/>
              <a:t>Identificare i</a:t>
            </a:r>
            <a:br>
              <a:rPr lang="it-IT" sz="1050" dirty="0" smtClean="0"/>
            </a:br>
            <a:r>
              <a:rPr lang="it-IT" sz="1050" dirty="0" smtClean="0"/>
              <a:t>requisiti </a:t>
            </a:r>
            <a:br>
              <a:rPr lang="it-IT" sz="1050" dirty="0" smtClean="0"/>
            </a:br>
            <a:r>
              <a:rPr lang="it-IT" sz="1050" dirty="0" smtClean="0"/>
              <a:t>del sistema </a:t>
            </a:r>
            <a:br>
              <a:rPr lang="it-IT" sz="1050" dirty="0" smtClean="0"/>
            </a:br>
            <a:r>
              <a:rPr lang="it-IT" sz="1050" dirty="0" smtClean="0"/>
              <a:t>domotico</a:t>
            </a:r>
            <a:endParaRPr lang="it-IT" sz="1050" dirty="0"/>
          </a:p>
        </p:txBody>
      </p:sp>
      <p:sp>
        <p:nvSpPr>
          <p:cNvPr id="49" name="CasellaDiTesto 48"/>
          <p:cNvSpPr txBox="1"/>
          <p:nvPr/>
        </p:nvSpPr>
        <p:spPr>
          <a:xfrm>
            <a:off x="3240672" y="1250990"/>
            <a:ext cx="9765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050" dirty="0" smtClean="0"/>
              <a:t>Definire le </a:t>
            </a:r>
            <a:br>
              <a:rPr lang="it-IT" sz="1050" dirty="0" smtClean="0"/>
            </a:br>
            <a:r>
              <a:rPr lang="it-IT" sz="1050" dirty="0" smtClean="0"/>
              <a:t>componenti</a:t>
            </a:r>
            <a:br>
              <a:rPr lang="it-IT" sz="1050" dirty="0" smtClean="0"/>
            </a:br>
            <a:r>
              <a:rPr lang="it-IT" sz="1050" dirty="0" smtClean="0"/>
              <a:t>di un impianto</a:t>
            </a:r>
            <a:br>
              <a:rPr lang="it-IT" sz="1050" dirty="0" smtClean="0"/>
            </a:br>
            <a:r>
              <a:rPr lang="it-IT" sz="1050" dirty="0" smtClean="0"/>
              <a:t>domotico</a:t>
            </a:r>
            <a:endParaRPr lang="it-IT" sz="1050" dirty="0"/>
          </a:p>
        </p:txBody>
      </p:sp>
      <p:sp>
        <p:nvSpPr>
          <p:cNvPr id="50" name="CasellaDiTesto 49"/>
          <p:cNvSpPr txBox="1"/>
          <p:nvPr/>
        </p:nvSpPr>
        <p:spPr>
          <a:xfrm>
            <a:off x="4683939" y="1312605"/>
            <a:ext cx="891591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050" dirty="0" smtClean="0"/>
              <a:t>Installare un </a:t>
            </a:r>
            <a:br>
              <a:rPr lang="it-IT" sz="1050" dirty="0" smtClean="0"/>
            </a:br>
            <a:r>
              <a:rPr lang="it-IT" sz="1050" dirty="0" smtClean="0"/>
              <a:t>impianto </a:t>
            </a:r>
            <a:br>
              <a:rPr lang="it-IT" sz="1050" dirty="0" smtClean="0"/>
            </a:br>
            <a:r>
              <a:rPr lang="it-IT" sz="1050" dirty="0" smtClean="0"/>
              <a:t>domotico</a:t>
            </a:r>
            <a:endParaRPr lang="it-IT" sz="1050" dirty="0"/>
          </a:p>
        </p:txBody>
      </p:sp>
      <p:sp>
        <p:nvSpPr>
          <p:cNvPr id="51" name="CasellaDiTesto 50"/>
          <p:cNvSpPr txBox="1"/>
          <p:nvPr/>
        </p:nvSpPr>
        <p:spPr>
          <a:xfrm>
            <a:off x="7064685" y="1252011"/>
            <a:ext cx="10070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050" dirty="0" smtClean="0"/>
              <a:t>Fare la </a:t>
            </a:r>
            <a:br>
              <a:rPr lang="it-IT" sz="1050" dirty="0" smtClean="0"/>
            </a:br>
            <a:r>
              <a:rPr lang="it-IT" sz="1050" dirty="0" smtClean="0"/>
              <a:t>manutenzione</a:t>
            </a:r>
            <a:br>
              <a:rPr lang="it-IT" sz="1050" dirty="0" smtClean="0"/>
            </a:br>
            <a:r>
              <a:rPr lang="it-IT" sz="1050" dirty="0" smtClean="0"/>
              <a:t>di un impianto </a:t>
            </a:r>
            <a:br>
              <a:rPr lang="it-IT" sz="1050" dirty="0" smtClean="0"/>
            </a:br>
            <a:r>
              <a:rPr lang="it-IT" sz="1050" dirty="0" smtClean="0"/>
              <a:t>domotico</a:t>
            </a:r>
            <a:endParaRPr lang="it-IT" sz="1050" dirty="0"/>
          </a:p>
        </p:txBody>
      </p:sp>
      <p:sp>
        <p:nvSpPr>
          <p:cNvPr id="52" name="Rettangolo 51"/>
          <p:cNvSpPr/>
          <p:nvPr/>
        </p:nvSpPr>
        <p:spPr>
          <a:xfrm>
            <a:off x="7147459" y="1813895"/>
            <a:ext cx="756507" cy="3780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UC5</a:t>
            </a:r>
            <a:endParaRPr lang="it-IT" dirty="0"/>
          </a:p>
        </p:txBody>
      </p:sp>
      <p:cxnSp>
        <p:nvCxnSpPr>
          <p:cNvPr id="53" name="Connettore 2 52"/>
          <p:cNvCxnSpPr>
            <a:endCxn id="52" idx="2"/>
          </p:cNvCxnSpPr>
          <p:nvPr/>
        </p:nvCxnSpPr>
        <p:spPr>
          <a:xfrm flipV="1">
            <a:off x="7147459" y="2191937"/>
            <a:ext cx="378253" cy="193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4" name="CasellaDiTesto 53"/>
          <p:cNvSpPr txBox="1"/>
          <p:nvPr/>
        </p:nvSpPr>
        <p:spPr>
          <a:xfrm>
            <a:off x="5893436" y="1245337"/>
            <a:ext cx="10070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050" dirty="0" smtClean="0"/>
              <a:t>Diagnosi e  </a:t>
            </a:r>
            <a:br>
              <a:rPr lang="it-IT" sz="1050" dirty="0" smtClean="0"/>
            </a:br>
            <a:r>
              <a:rPr lang="it-IT" sz="1050" dirty="0" smtClean="0"/>
              <a:t>ricerca guasti</a:t>
            </a:r>
            <a:br>
              <a:rPr lang="it-IT" sz="1050" dirty="0" smtClean="0"/>
            </a:br>
            <a:r>
              <a:rPr lang="it-IT" sz="1050" dirty="0" smtClean="0"/>
              <a:t>di un impianto </a:t>
            </a:r>
            <a:br>
              <a:rPr lang="it-IT" sz="1050" dirty="0" smtClean="0"/>
            </a:br>
            <a:r>
              <a:rPr lang="it-IT" sz="1050" dirty="0" smtClean="0"/>
              <a:t>domotico</a:t>
            </a:r>
            <a:endParaRPr lang="it-IT" sz="1050" dirty="0"/>
          </a:p>
        </p:txBody>
      </p:sp>
      <p:sp>
        <p:nvSpPr>
          <p:cNvPr id="55" name="Parentesi graffa aperta 54"/>
          <p:cNvSpPr/>
          <p:nvPr/>
        </p:nvSpPr>
        <p:spPr>
          <a:xfrm rot="5400000">
            <a:off x="4225320" y="-2674462"/>
            <a:ext cx="622976" cy="7776864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Parentesi graffa aperta 55"/>
          <p:cNvSpPr/>
          <p:nvPr/>
        </p:nvSpPr>
        <p:spPr>
          <a:xfrm rot="16200000">
            <a:off x="4386988" y="1695852"/>
            <a:ext cx="622976" cy="8509865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Rettangolo arrotondato 58"/>
          <p:cNvSpPr/>
          <p:nvPr/>
        </p:nvSpPr>
        <p:spPr>
          <a:xfrm>
            <a:off x="2267744" y="6262273"/>
            <a:ext cx="4832136" cy="4070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dirty="0" smtClean="0"/>
              <a:t>Competenze specialistiche di base</a:t>
            </a:r>
            <a:endParaRPr lang="it-IT" dirty="0"/>
          </a:p>
        </p:txBody>
      </p:sp>
      <p:sp>
        <p:nvSpPr>
          <p:cNvPr id="60" name="Parentesi graffa aperta 59"/>
          <p:cNvSpPr/>
          <p:nvPr/>
        </p:nvSpPr>
        <p:spPr>
          <a:xfrm rot="5400000">
            <a:off x="4374521" y="-424887"/>
            <a:ext cx="647907" cy="8509867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Parentesi graffa aperta 60"/>
          <p:cNvSpPr/>
          <p:nvPr/>
        </p:nvSpPr>
        <p:spPr>
          <a:xfrm rot="16200000">
            <a:off x="4412916" y="-1116440"/>
            <a:ext cx="414177" cy="7776867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Rettangolo arrotondato 61"/>
          <p:cNvSpPr/>
          <p:nvPr/>
        </p:nvSpPr>
        <p:spPr>
          <a:xfrm>
            <a:off x="635563" y="2979082"/>
            <a:ext cx="7966837" cy="4070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Competenze specialistiche per esperto di domotica</a:t>
            </a:r>
            <a:endParaRPr lang="it-IT" dirty="0"/>
          </a:p>
        </p:txBody>
      </p:sp>
      <p:sp>
        <p:nvSpPr>
          <p:cNvPr id="63" name="Rettangolo 62"/>
          <p:cNvSpPr/>
          <p:nvPr/>
        </p:nvSpPr>
        <p:spPr>
          <a:xfrm>
            <a:off x="839163" y="1820049"/>
            <a:ext cx="756507" cy="3780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UC0</a:t>
            </a:r>
            <a:endParaRPr lang="it-IT" dirty="0"/>
          </a:p>
        </p:txBody>
      </p:sp>
      <p:sp>
        <p:nvSpPr>
          <p:cNvPr id="64" name="CasellaDiTesto 63"/>
          <p:cNvSpPr txBox="1"/>
          <p:nvPr/>
        </p:nvSpPr>
        <p:spPr>
          <a:xfrm>
            <a:off x="848476" y="1252011"/>
            <a:ext cx="9316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050" dirty="0" smtClean="0"/>
              <a:t>Conoscenza e</a:t>
            </a:r>
            <a:br>
              <a:rPr lang="it-IT" sz="1050" dirty="0" smtClean="0"/>
            </a:br>
            <a:r>
              <a:rPr lang="it-IT" sz="1050" dirty="0" smtClean="0"/>
              <a:t>applicazione </a:t>
            </a:r>
          </a:p>
          <a:p>
            <a:pPr algn="ctr"/>
            <a:r>
              <a:rPr lang="it-IT" sz="1050" dirty="0" smtClean="0"/>
              <a:t>norme di</a:t>
            </a:r>
            <a:br>
              <a:rPr lang="it-IT" sz="1050" dirty="0" smtClean="0"/>
            </a:br>
            <a:r>
              <a:rPr lang="it-IT" sz="1050" dirty="0" smtClean="0"/>
              <a:t>settore</a:t>
            </a:r>
            <a:endParaRPr lang="it-IT" sz="1050" dirty="0"/>
          </a:p>
        </p:txBody>
      </p:sp>
      <p:cxnSp>
        <p:nvCxnSpPr>
          <p:cNvPr id="65" name="Connettore 2 64"/>
          <p:cNvCxnSpPr/>
          <p:nvPr/>
        </p:nvCxnSpPr>
        <p:spPr>
          <a:xfrm flipV="1">
            <a:off x="5135512" y="2201721"/>
            <a:ext cx="0" cy="2074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02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200" dirty="0"/>
              <a:t>La formazione e-learning BRICKS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4275" y="1545609"/>
            <a:ext cx="8065826" cy="4272038"/>
          </a:xfrm>
        </p:spPr>
        <p:txBody>
          <a:bodyPr rtlCol="0">
            <a:noAutofit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600" dirty="0" smtClean="0"/>
              <a:t>Sono attualmente disponibili on line, sulla piattaforma BRICKS all’indirizzo </a:t>
            </a:r>
            <a:r>
              <a:rPr lang="it-IT" sz="1600" dirty="0" smtClean="0">
                <a:hlinkClick r:id="rId2"/>
              </a:rPr>
              <a:t>www.bricks.enea.it</a:t>
            </a:r>
            <a:r>
              <a:rPr lang="it-IT" sz="1600" dirty="0" smtClean="0"/>
              <a:t> , fruibili gratuitamente previa registrazione, i seguenti corsi e-learning, con i relativi test di autovalutazione: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it-IT" sz="1600" b="1" dirty="0" smtClean="0"/>
              <a:t>Efficienza Energetica Dell'involucro Edilizio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it-IT" sz="1600" b="1" dirty="0" smtClean="0"/>
              <a:t>Impiantistica Efficiente A Servizio Degli Edifici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it-IT" sz="1600" b="1" dirty="0" smtClean="0"/>
              <a:t>Formatore Di Cantiere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it-IT" sz="1600" b="1" dirty="0" smtClean="0"/>
              <a:t>Impianti Geotermici A Pompa Di Calore A Bassa Entalpia (Formatori)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it-IT" sz="1600" b="1" dirty="0" smtClean="0"/>
              <a:t>Impianti Geotermici A Pompa Di Calore A Bassa Entalpia (Installatori)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it-IT" sz="1600" b="1" dirty="0" smtClean="0"/>
              <a:t>Installazione Di Sistemi Di Isolamento Termico A Cappotto (Formatori)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it-IT" sz="1600" b="1" dirty="0" smtClean="0"/>
              <a:t>Installazione Di Sistemi Di Isolamento Termico A Cappotto (Installatori) 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it-IT" sz="1600" b="1" dirty="0" smtClean="0"/>
              <a:t>Corso per Tecnico di Domotica 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endParaRPr lang="it-IT" sz="1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1200" dirty="0" smtClean="0"/>
          </a:p>
        </p:txBody>
      </p:sp>
    </p:spTree>
    <p:extLst>
      <p:ext uri="{BB962C8B-B14F-4D97-AF65-F5344CB8AC3E}">
        <p14:creationId xmlns:p14="http://schemas.microsoft.com/office/powerpoint/2010/main" val="28912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539</TotalTime>
  <Words>963</Words>
  <Application>Microsoft Office PowerPoint</Application>
  <PresentationFormat>Presentazione su schermo (4:3)</PresentationFormat>
  <Paragraphs>172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11 MODELLI di qualificazione e/o certificazione</vt:lpstr>
      <vt:lpstr>Presentazione standard di PowerPoint</vt:lpstr>
      <vt:lpstr>Presentazione standard di PowerPoint</vt:lpstr>
      <vt:lpstr>La formazione e-learning BRICKS</vt:lpstr>
      <vt:lpstr>La formazione in cantiere</vt:lpstr>
      <vt:lpstr>I numeri dell’e-learning di BRICKS</vt:lpstr>
      <vt:lpstr>Presentazione standard di PowerPoint</vt:lpstr>
      <vt:lpstr>Presentazione standard di PowerPoint</vt:lpstr>
      <vt:lpstr>Networking in Europa</vt:lpstr>
      <vt:lpstr>Trend futuri provenienti dall’Europa</vt:lpstr>
      <vt:lpstr>Cosa è il Building Information Modeling?</vt:lpstr>
      <vt:lpstr>Perché è così difficile diffondere il BIM?</vt:lpstr>
      <vt:lpstr>IL BIM non è solo 3D!!</vt:lpstr>
      <vt:lpstr>Tutta la filiera edile deve innovarsi altrimenti non serve a molto …</vt:lpstr>
      <vt:lpstr>Fare parte delle community per crescere insieme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FRANCESCO MADONNA</dc:creator>
  <cp:lastModifiedBy>Z930-10F</cp:lastModifiedBy>
  <cp:revision>74</cp:revision>
  <dcterms:created xsi:type="dcterms:W3CDTF">2014-11-18T10:01:06Z</dcterms:created>
  <dcterms:modified xsi:type="dcterms:W3CDTF">2016-10-13T05:18:58Z</dcterms:modified>
</cp:coreProperties>
</file>